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9" autoAdjust="0"/>
    <p:restoredTop sz="94660"/>
  </p:normalViewPr>
  <p:slideViewPr>
    <p:cSldViewPr snapToGrid="0">
      <p:cViewPr varScale="1">
        <p:scale>
          <a:sx n="93" d="100"/>
          <a:sy n="93" d="100"/>
        </p:scale>
        <p:origin x="9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6336C-16B0-4A82-B985-EE41027B82EC}"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34153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6336C-16B0-4A82-B985-EE41027B82EC}"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234907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6336C-16B0-4A82-B985-EE41027B82EC}"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54583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6336C-16B0-4A82-B985-EE41027B82EC}"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74851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6336C-16B0-4A82-B985-EE41027B82EC}"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93321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6336C-16B0-4A82-B985-EE41027B82EC}"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317265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6336C-16B0-4A82-B985-EE41027B82EC}" type="datetimeFigureOut">
              <a:rPr lang="en-US" smtClean="0"/>
              <a:pPr/>
              <a:t>5/24/2020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383898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6336C-16B0-4A82-B985-EE41027B82EC}" type="datetimeFigureOut">
              <a:rPr lang="en-US" smtClean="0"/>
              <a:pPr/>
              <a:t>5/24/2020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120156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6336C-16B0-4A82-B985-EE41027B82EC}" type="datetimeFigureOut">
              <a:rPr lang="en-US" smtClean="0"/>
              <a:pPr/>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191475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6336C-16B0-4A82-B985-EE41027B82EC}"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288732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6336C-16B0-4A82-B985-EE41027B82EC}"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DD0D-6526-4617-8AF9-AA5465B3BA4B}" type="slidenum">
              <a:rPr lang="en-US" smtClean="0"/>
              <a:pPr/>
              <a:t>‹#›</a:t>
            </a:fld>
            <a:endParaRPr lang="en-US"/>
          </a:p>
        </p:txBody>
      </p:sp>
    </p:spTree>
    <p:extLst>
      <p:ext uri="{BB962C8B-B14F-4D97-AF65-F5344CB8AC3E}">
        <p14:creationId xmlns:p14="http://schemas.microsoft.com/office/powerpoint/2010/main" val="34807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6336C-16B0-4A82-B985-EE41027B82EC}" type="datetimeFigureOut">
              <a:rPr lang="en-US" smtClean="0"/>
              <a:pPr/>
              <a:t>5/24/2020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ADD0D-6526-4617-8AF9-AA5465B3BA4B}" type="slidenum">
              <a:rPr lang="en-US" smtClean="0"/>
              <a:pPr/>
              <a:t>‹#›</a:t>
            </a:fld>
            <a:endParaRPr lang="en-US"/>
          </a:p>
        </p:txBody>
      </p:sp>
    </p:spTree>
    <p:extLst>
      <p:ext uri="{BB962C8B-B14F-4D97-AF65-F5344CB8AC3E}">
        <p14:creationId xmlns:p14="http://schemas.microsoft.com/office/powerpoint/2010/main" val="2313778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3730" y="2403699"/>
            <a:ext cx="10515600" cy="1325563"/>
          </a:xfrm>
        </p:spPr>
        <p:txBody>
          <a:bodyPr>
            <a:normAutofit fontScale="90000"/>
          </a:bodyPr>
          <a:lstStyle/>
          <a:p>
            <a:r>
              <a:rPr lang="en-US" sz="5300" b="1" dirty="0" smtClean="0">
                <a:solidFill>
                  <a:srgbClr val="FF0000"/>
                </a:solidFill>
              </a:rPr>
              <a:t>Identifying </a:t>
            </a:r>
            <a:r>
              <a:rPr lang="en-US" sz="5300" b="1" dirty="0" smtClean="0">
                <a:solidFill>
                  <a:srgbClr val="FF0000"/>
                </a:solidFill>
              </a:rPr>
              <a:t>your 20 Aquatic </a:t>
            </a:r>
            <a:r>
              <a:rPr lang="en-US" sz="5300" b="1" dirty="0" smtClean="0">
                <a:solidFill>
                  <a:srgbClr val="FF0000"/>
                </a:solidFill>
              </a:rPr>
              <a:t>Birds</a:t>
            </a:r>
            <a:br>
              <a:rPr lang="en-US" sz="5300" b="1" dirty="0" smtClean="0">
                <a:solidFill>
                  <a:srgbClr val="FF0000"/>
                </a:solidFill>
              </a:rPr>
            </a:br>
            <a:r>
              <a:rPr lang="en-US" dirty="0" smtClean="0">
                <a:solidFill>
                  <a:srgbClr val="FF0000"/>
                </a:solidFill>
              </a:rPr>
              <a:t/>
            </a:r>
            <a:br>
              <a:rPr lang="en-US" dirty="0" smtClean="0">
                <a:solidFill>
                  <a:srgbClr val="FF0000"/>
                </a:solidFill>
              </a:rPr>
            </a:br>
            <a:r>
              <a:rPr lang="en-US" dirty="0" smtClean="0"/>
              <a:t/>
            </a:r>
            <a:br>
              <a:rPr lang="en-US" dirty="0" smtClean="0"/>
            </a:br>
            <a:r>
              <a:rPr lang="en-US" dirty="0" smtClean="0"/>
              <a:t>1. First, recruit a trusted parent to supervise.</a:t>
            </a:r>
            <a:br>
              <a:rPr lang="en-US" dirty="0" smtClean="0"/>
            </a:br>
            <a:r>
              <a:rPr lang="en-US" dirty="0" smtClean="0"/>
              <a:t>1</a:t>
            </a:r>
            <a:r>
              <a:rPr lang="en-US" dirty="0" smtClean="0"/>
              <a:t>. </a:t>
            </a:r>
            <a:r>
              <a:rPr lang="en-US" dirty="0"/>
              <a:t>G</a:t>
            </a:r>
            <a:r>
              <a:rPr lang="en-US" dirty="0" smtClean="0"/>
              <a:t>et </a:t>
            </a:r>
            <a:r>
              <a:rPr lang="en-US" dirty="0" smtClean="0"/>
              <a:t>a piece of paper and number 1-20</a:t>
            </a:r>
            <a:br>
              <a:rPr lang="en-US" dirty="0" smtClean="0"/>
            </a:br>
            <a:r>
              <a:rPr lang="en-US" dirty="0" smtClean="0"/>
              <a:t>2. Go through the slides and write down your </a:t>
            </a:r>
            <a:br>
              <a:rPr lang="en-US" dirty="0" smtClean="0"/>
            </a:br>
            <a:r>
              <a:rPr lang="en-US" dirty="0" smtClean="0"/>
              <a:t>    educated guesses</a:t>
            </a:r>
            <a:br>
              <a:rPr lang="en-US" dirty="0" smtClean="0"/>
            </a:br>
            <a:r>
              <a:rPr lang="en-US" dirty="0" smtClean="0"/>
              <a:t>3. Have mom or dad correct it</a:t>
            </a:r>
            <a:br>
              <a:rPr lang="en-US" dirty="0" smtClean="0"/>
            </a:br>
            <a:endParaRPr lang="en-US" dirty="0"/>
          </a:p>
        </p:txBody>
      </p:sp>
      <p:pic>
        <p:nvPicPr>
          <p:cNvPr id="25602" name="Picture 2" descr="https://s-media-cache-ak0.pinimg.com/564x/36/30/f7/3630f7d930f91e495d93c02833b4abfc.jpg"/>
          <p:cNvPicPr>
            <a:picLocks noChangeAspect="1" noChangeArrowheads="1"/>
          </p:cNvPicPr>
          <p:nvPr/>
        </p:nvPicPr>
        <p:blipFill>
          <a:blip r:embed="rId2" cstate="print"/>
          <a:srcRect/>
          <a:stretch>
            <a:fillRect/>
          </a:stretch>
        </p:blipFill>
        <p:spPr bwMode="auto">
          <a:xfrm>
            <a:off x="9576260" y="4086708"/>
            <a:ext cx="2179058" cy="2771292"/>
          </a:xfrm>
          <a:prstGeom prst="rect">
            <a:avLst/>
          </a:prstGeom>
          <a:noFill/>
        </p:spPr>
      </p:pic>
    </p:spTree>
    <p:extLst>
      <p:ext uri="{BB962C8B-B14F-4D97-AF65-F5344CB8AC3E}">
        <p14:creationId xmlns:p14="http://schemas.microsoft.com/office/powerpoint/2010/main" val="1470567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577196" cy="1084113"/>
          </a:xfrm>
        </p:spPr>
        <p:txBody>
          <a:bodyPr/>
          <a:lstStyle/>
          <a:p>
            <a:r>
              <a:rPr lang="en-US" dirty="0" smtClean="0"/>
              <a:t>8.</a:t>
            </a:r>
            <a:endParaRPr lang="en-US" dirty="0"/>
          </a:p>
        </p:txBody>
      </p:sp>
      <p:pic>
        <p:nvPicPr>
          <p:cNvPr id="8194" name="Picture 2" descr="http://media-2.web.britannica.com/eb-media/58/76058-004-87442D35.jpg.pagespeed.ce.ZxKNHQtgS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070" y="1449238"/>
            <a:ext cx="5238750" cy="35623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media-cache-ak0.pinimg.com/236x/3c/59/da/3c59dad6cfe82e58c02449ef85fa1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8082" y="0"/>
            <a:ext cx="3194378" cy="69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974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endParaRPr lang="en-US" dirty="0"/>
          </a:p>
        </p:txBody>
      </p:sp>
      <p:pic>
        <p:nvPicPr>
          <p:cNvPr id="9218" name="Picture 2" descr="http://www.featherlightphoto.com/img/s2/v4/p23634920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042" y="0"/>
            <a:ext cx="1027813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849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endParaRPr lang="en-US" dirty="0"/>
          </a:p>
        </p:txBody>
      </p:sp>
      <p:pic>
        <p:nvPicPr>
          <p:cNvPr id="10242" name="Picture 2" descr="http://www.jimburnsphotos.com/media/American-Dipper-with-f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0"/>
            <a:ext cx="5715000" cy="40862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helledy.mesa.k12.co.us/staff/computerlab/images/CO_Birds_American_Dipp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6123"/>
            <a:ext cx="7021603" cy="528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355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endParaRPr lang="en-US" dirty="0"/>
          </a:p>
        </p:txBody>
      </p:sp>
      <p:pic>
        <p:nvPicPr>
          <p:cNvPr id="11266" name="Picture 2" descr="http://www.schmoker.org/BirdPics/Photos/ShorebirdsWaders/SBDO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202" y="0"/>
            <a:ext cx="90809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53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ncrypted-tbn2.gstatic.com/images?q=tbn:ANd9GcSky5VLvsDbnmKUj033MeGcJH7z604cxGthfj2Ng4rLCwoVnjsE1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539048" cy="5755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12.</a:t>
            </a:r>
            <a:endParaRPr lang="en-US" dirty="0">
              <a:solidFill>
                <a:schemeClr val="bg1"/>
              </a:solidFill>
            </a:endParaRPr>
          </a:p>
        </p:txBody>
      </p:sp>
      <p:pic>
        <p:nvPicPr>
          <p:cNvPr id="12292" name="Picture 4" descr="http://www.featherlightphoto.com/img/s5/v130/p7416058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760" y="3381553"/>
            <a:ext cx="5782284" cy="332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9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ringa.org/images/1723_Horned_Puffin_06-21-2011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811" y="-46376"/>
            <a:ext cx="4606205" cy="6904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13.</a:t>
            </a:r>
            <a:endParaRPr lang="en-US" dirty="0">
              <a:solidFill>
                <a:schemeClr val="bg1"/>
              </a:solidFill>
            </a:endParaRPr>
          </a:p>
        </p:txBody>
      </p:sp>
      <p:pic>
        <p:nvPicPr>
          <p:cNvPr id="13316" name="Picture 4" descr="http://www.stateofthebirds.org/2010/2010_images/HornedPuffin_VernonBryd_p7.jpg/image_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631" y="1900626"/>
            <a:ext cx="4721566" cy="5048444"/>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5848710" y="0"/>
            <a:ext cx="5055079" cy="1535501"/>
          </a:xfrm>
          <a:prstGeom prst="cloudCallout">
            <a:avLst>
              <a:gd name="adj1" fmla="val 15003"/>
              <a:gd name="adj2" fmla="val 89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love me some smelt</a:t>
            </a:r>
            <a:endParaRPr lang="en-US" sz="2800" dirty="0"/>
          </a:p>
        </p:txBody>
      </p:sp>
    </p:spTree>
    <p:extLst>
      <p:ext uri="{BB962C8B-B14F-4D97-AF65-F5344CB8AC3E}">
        <p14:creationId xmlns:p14="http://schemas.microsoft.com/office/powerpoint/2010/main" val="1828484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endParaRPr lang="en-US" dirty="0"/>
          </a:p>
        </p:txBody>
      </p:sp>
      <p:pic>
        <p:nvPicPr>
          <p:cNvPr id="14338" name="Picture 2" descr="http://s3.amazonaws.com/birdfellow-production/content/photos/000/007/934/identification/080512.JPG?1344818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983" y="0"/>
            <a:ext cx="64686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973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endParaRPr lang="en-US" dirty="0"/>
          </a:p>
        </p:txBody>
      </p:sp>
      <p:pic>
        <p:nvPicPr>
          <p:cNvPr id="15362" name="Picture 2" descr="http://mondoadventuretravel.com/wp-content/uploads/2012/12/Galapagos-Pengu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90688"/>
            <a:ext cx="9525000" cy="423862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marinebio.org/upload/spheniscus-mendiculus/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5750" y="0"/>
            <a:ext cx="428625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00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naturallycuriouswithmaryholland.files.wordpress.com/2014/07/7-2-14-common-loon-with-chicks-broodingimg_32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00"/>
          <a:stretch/>
        </p:blipFill>
        <p:spPr bwMode="auto">
          <a:xfrm>
            <a:off x="0" y="-114300"/>
            <a:ext cx="11430000" cy="6972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16.</a:t>
            </a:r>
            <a:endParaRPr lang="en-US" dirty="0">
              <a:solidFill>
                <a:schemeClr val="bg1"/>
              </a:solidFill>
            </a:endParaRPr>
          </a:p>
        </p:txBody>
      </p:sp>
      <p:pic>
        <p:nvPicPr>
          <p:cNvPr id="17412" name="Picture 4" descr="Common Loon - Since they are almost incapable of walking, they move around on land by flopping, and dragg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86799" y="-133349"/>
            <a:ext cx="3505200" cy="242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05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endParaRPr lang="en-US" dirty="0"/>
          </a:p>
        </p:txBody>
      </p:sp>
      <p:pic>
        <p:nvPicPr>
          <p:cNvPr id="18434" name="Picture 2" descr="http://www.ontfin.com/Word/wp-content/uploads/2012/06/Razorbill_f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124" y="209550"/>
            <a:ext cx="9508683"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116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50" y="1711787"/>
            <a:ext cx="10515600" cy="1325563"/>
          </a:xfrm>
        </p:spPr>
        <p:txBody>
          <a:bodyPr>
            <a:normAutofit fontScale="90000"/>
          </a:bodyPr>
          <a:lstStyle/>
          <a:p>
            <a:r>
              <a:rPr lang="en-US" dirty="0" smtClean="0"/>
              <a:t/>
            </a:r>
            <a:br>
              <a:rPr lang="en-US" dirty="0" smtClean="0"/>
            </a:br>
            <a:r>
              <a:rPr lang="en-US" dirty="0" smtClean="0"/>
              <a:t>1</a:t>
            </a:r>
            <a:r>
              <a:rPr lang="en-US" dirty="0" smtClean="0"/>
              <a:t>. Take </a:t>
            </a:r>
            <a:r>
              <a:rPr lang="en-US" dirty="0" smtClean="0"/>
              <a:t>the </a:t>
            </a:r>
            <a:r>
              <a:rPr lang="en-US" dirty="0" smtClean="0"/>
              <a:t>quiz until you get 100%</a:t>
            </a:r>
            <a:br>
              <a:rPr lang="en-US" dirty="0" smtClean="0"/>
            </a:br>
            <a:r>
              <a:rPr lang="en-US" dirty="0" smtClean="0"/>
              <a:t>2. Take a selfie of yourself and your trusted parent </a:t>
            </a:r>
            <a:br>
              <a:rPr lang="en-US" dirty="0" smtClean="0"/>
            </a:br>
            <a:r>
              <a:rPr lang="en-US" dirty="0" smtClean="0"/>
              <a:t>     in the same picture, both giving a thumbs up,     </a:t>
            </a:r>
            <a:br>
              <a:rPr lang="en-US" dirty="0" smtClean="0"/>
            </a:br>
            <a:r>
              <a:rPr lang="en-US" dirty="0" smtClean="0"/>
              <a:t>     with the </a:t>
            </a:r>
            <a:r>
              <a:rPr lang="en-US" dirty="0" smtClean="0"/>
              <a:t>last</a:t>
            </a:r>
            <a:r>
              <a:rPr lang="en-US" dirty="0" smtClean="0"/>
              <a:t> </a:t>
            </a:r>
            <a:r>
              <a:rPr lang="en-US" dirty="0" smtClean="0"/>
              <a:t>slide in sight.</a:t>
            </a:r>
            <a:br>
              <a:rPr lang="en-US" dirty="0" smtClean="0"/>
            </a:br>
            <a:r>
              <a:rPr lang="en-US" dirty="0" smtClean="0"/>
              <a:t>3. email me the picture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a:t>
            </a:r>
            <a:endParaRPr lang="en-US" dirty="0"/>
          </a:p>
        </p:txBody>
      </p:sp>
      <p:pic>
        <p:nvPicPr>
          <p:cNvPr id="19458" name="Picture 2" descr="http://www.birdskorea.org/Images/images2008/02/Temmincks-Cormorant-Pelagic-Cormorant_B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075" y="250824"/>
            <a:ext cx="9895826" cy="635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22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endParaRPr lang="en-US" dirty="0"/>
          </a:p>
        </p:txBody>
      </p:sp>
      <p:pic>
        <p:nvPicPr>
          <p:cNvPr id="20482" name="Picture 2" descr="http://myefrpblgbdfqsvu.zippykid.netdna-cdn.com/wp-content/uploads/2013/10/Magnificent-Frigatebi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5793" y="365125"/>
            <a:ext cx="10246208" cy="683080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djringer.com/photos/d/8315-1/magnificent-frigatebird-fregata-magnificens-m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7427" y="0"/>
            <a:ext cx="4174573" cy="279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20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tybeemarinescience.org/wp-content/uploads/2014/04/Black-Skimm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0" y="0"/>
            <a:ext cx="10033000" cy="66872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20.</a:t>
            </a:r>
            <a:endParaRPr lang="en-US" dirty="0"/>
          </a:p>
        </p:txBody>
      </p:sp>
      <p:pic>
        <p:nvPicPr>
          <p:cNvPr id="21506" name="Picture 2" descr="http://birdnote.org/sites/default/files/storage/show_photo_square_285/black-skimmer-dan-pancamo-285.jpg?itok=mBTusWy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8" y="2673051"/>
            <a:ext cx="27146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www.nwf.org/~/media/Content/NWM/Photozone/POWs/2012-Sept/Sept2012_BlackSkimmers_SimonTan_570x379.ash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2242" y="3807265"/>
            <a:ext cx="3569758" cy="23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436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orig03.deviantart.net/46cf/f/2012/125/d/3/054__psyduck_by_super_fangirl4-d4yl63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424" y="-92195"/>
            <a:ext cx="9266926" cy="6950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0249" y="1115138"/>
            <a:ext cx="7025640" cy="2161944"/>
          </a:xfrm>
        </p:spPr>
        <p:txBody>
          <a:bodyPr>
            <a:normAutofit fontScale="90000"/>
          </a:bodyPr>
          <a:lstStyle/>
          <a:p>
            <a:r>
              <a:rPr lang="en-US" dirty="0" smtClean="0"/>
              <a:t>Let’s see how you did…</a:t>
            </a:r>
            <a:br>
              <a:rPr lang="en-US" dirty="0" smtClean="0"/>
            </a:br>
            <a:r>
              <a:rPr lang="en-US" dirty="0" smtClean="0"/>
              <a:t>hand your paper over to a trusted adult so they can grade it. The next slide will show the answers</a:t>
            </a:r>
            <a:r>
              <a:rPr lang="en-US" dirty="0" smtClean="0"/>
              <a:t>.</a:t>
            </a:r>
            <a:br>
              <a:rPr lang="en-US" dirty="0" smtClean="0"/>
            </a:br>
            <a:r>
              <a:rPr lang="en-US" dirty="0"/>
              <a:t/>
            </a:r>
            <a:br>
              <a:rPr lang="en-US" dirty="0"/>
            </a:br>
            <a:r>
              <a:rPr lang="en-US" dirty="0" smtClean="0"/>
              <a:t>If you missed any, take it again.</a:t>
            </a:r>
            <a:endParaRPr lang="en-US" dirty="0"/>
          </a:p>
        </p:txBody>
      </p:sp>
    </p:spTree>
    <p:extLst>
      <p:ext uri="{BB962C8B-B14F-4D97-AF65-F5344CB8AC3E}">
        <p14:creationId xmlns:p14="http://schemas.microsoft.com/office/powerpoint/2010/main" val="234857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087" y="2759190"/>
            <a:ext cx="10515600" cy="1325563"/>
          </a:xfrm>
        </p:spPr>
        <p:txBody>
          <a:bodyPr>
            <a:normAutofit fontScale="90000"/>
          </a:bodyPr>
          <a:lstStyle/>
          <a:p>
            <a:r>
              <a:rPr lang="en-US" sz="4000" dirty="0" smtClean="0"/>
              <a:t>Answers</a:t>
            </a:r>
            <a:r>
              <a:rPr lang="en-US" dirty="0" smtClean="0"/>
              <a:t/>
            </a:r>
            <a:br>
              <a:rPr lang="en-US" dirty="0" smtClean="0"/>
            </a:br>
            <a:r>
              <a:rPr lang="en-US" sz="2200" dirty="0" smtClean="0"/>
              <a:t>1. hooded merganser</a:t>
            </a:r>
            <a:br>
              <a:rPr lang="en-US" sz="2200" dirty="0" smtClean="0"/>
            </a:br>
            <a:r>
              <a:rPr lang="en-US" sz="2200" dirty="0" smtClean="0"/>
              <a:t>2. </a:t>
            </a:r>
            <a:r>
              <a:rPr lang="en-US" sz="2200" dirty="0" err="1" smtClean="0"/>
              <a:t>glaucous</a:t>
            </a:r>
            <a:r>
              <a:rPr lang="en-US" sz="2200" dirty="0" smtClean="0"/>
              <a:t>-winged gull</a:t>
            </a:r>
            <a:br>
              <a:rPr lang="en-US" sz="2200" dirty="0" smtClean="0"/>
            </a:br>
            <a:r>
              <a:rPr lang="en-US" sz="2200" dirty="0" smtClean="0"/>
              <a:t>3. American avocet</a:t>
            </a:r>
            <a:br>
              <a:rPr lang="en-US" sz="2200" dirty="0" smtClean="0"/>
            </a:br>
            <a:r>
              <a:rPr lang="en-US" sz="2200" dirty="0" smtClean="0"/>
              <a:t>4. </a:t>
            </a:r>
            <a:r>
              <a:rPr lang="en-US" sz="2200" dirty="0" err="1" smtClean="0"/>
              <a:t>wrybill</a:t>
            </a:r>
            <a:r>
              <a:rPr lang="en-US" sz="2200" dirty="0" smtClean="0"/>
              <a:t/>
            </a:r>
            <a:br>
              <a:rPr lang="en-US" sz="2200" dirty="0" smtClean="0"/>
            </a:br>
            <a:r>
              <a:rPr lang="en-US" sz="2200" dirty="0" smtClean="0"/>
              <a:t>5. great blue heron</a:t>
            </a:r>
            <a:br>
              <a:rPr lang="en-US" sz="2200" dirty="0" smtClean="0"/>
            </a:br>
            <a:r>
              <a:rPr lang="en-US" sz="2200" dirty="0" smtClean="0"/>
              <a:t>6. storm petrel</a:t>
            </a:r>
            <a:br>
              <a:rPr lang="en-US" sz="2200" dirty="0" smtClean="0"/>
            </a:br>
            <a:r>
              <a:rPr lang="en-US" sz="2200" dirty="0" smtClean="0"/>
              <a:t>7. blue-footed booby</a:t>
            </a:r>
            <a:br>
              <a:rPr lang="en-US" sz="2200" dirty="0" smtClean="0"/>
            </a:br>
            <a:r>
              <a:rPr lang="en-US" sz="2200" dirty="0" smtClean="0"/>
              <a:t>8. wandering albatross</a:t>
            </a:r>
            <a:br>
              <a:rPr lang="en-US" sz="2200" dirty="0" smtClean="0"/>
            </a:br>
            <a:r>
              <a:rPr lang="en-US" sz="2200" dirty="0" smtClean="0"/>
              <a:t>9. roseate spoonbill</a:t>
            </a:r>
            <a:br>
              <a:rPr lang="en-US" sz="2200" dirty="0" smtClean="0"/>
            </a:br>
            <a:r>
              <a:rPr lang="en-US" sz="2200" dirty="0" smtClean="0"/>
              <a:t>10. American dipper</a:t>
            </a:r>
            <a:br>
              <a:rPr lang="en-US" sz="2200" dirty="0" smtClean="0"/>
            </a:br>
            <a:r>
              <a:rPr lang="en-US" sz="2200" dirty="0" smtClean="0"/>
              <a:t>11. </a:t>
            </a:r>
            <a:r>
              <a:rPr lang="en-US" sz="2200" dirty="0" err="1" smtClean="0"/>
              <a:t>dowitcher</a:t>
            </a:r>
            <a:r>
              <a:rPr lang="en-US" sz="2200" dirty="0" smtClean="0"/>
              <a:t/>
            </a:r>
            <a:br>
              <a:rPr lang="en-US" sz="2200" dirty="0" smtClean="0"/>
            </a:br>
            <a:r>
              <a:rPr lang="en-US" sz="2200" dirty="0" smtClean="0"/>
              <a:t>12. western grebe</a:t>
            </a:r>
            <a:br>
              <a:rPr lang="en-US" sz="2200" dirty="0" smtClean="0"/>
            </a:br>
            <a:r>
              <a:rPr lang="en-US" sz="2200" dirty="0" smtClean="0"/>
              <a:t>13. horned puffin</a:t>
            </a:r>
            <a:br>
              <a:rPr lang="en-US" sz="2200" dirty="0" smtClean="0"/>
            </a:br>
            <a:r>
              <a:rPr lang="en-US" sz="2200" dirty="0" smtClean="0"/>
              <a:t>14. western sandpiper</a:t>
            </a:r>
            <a:br>
              <a:rPr lang="en-US" sz="2200" dirty="0" smtClean="0"/>
            </a:br>
            <a:r>
              <a:rPr lang="en-US" sz="2200" dirty="0" smtClean="0"/>
              <a:t>15. Galápagos penguin</a:t>
            </a:r>
            <a:br>
              <a:rPr lang="en-US" sz="2200" dirty="0" smtClean="0"/>
            </a:br>
            <a:r>
              <a:rPr lang="en-US" sz="2200" dirty="0" smtClean="0"/>
              <a:t>16. common loon (diver)</a:t>
            </a:r>
            <a:br>
              <a:rPr lang="en-US" sz="2200" dirty="0" smtClean="0"/>
            </a:br>
            <a:r>
              <a:rPr lang="en-US" sz="2200" dirty="0" smtClean="0"/>
              <a:t>17. razorbill</a:t>
            </a:r>
            <a:br>
              <a:rPr lang="en-US" sz="2200" dirty="0" smtClean="0"/>
            </a:br>
            <a:r>
              <a:rPr lang="en-US" sz="2200" dirty="0" smtClean="0"/>
              <a:t>18. pelagic cormorant</a:t>
            </a:r>
            <a:br>
              <a:rPr lang="en-US" sz="2200" dirty="0" smtClean="0"/>
            </a:br>
            <a:r>
              <a:rPr lang="en-US" sz="2200" dirty="0" smtClean="0"/>
              <a:t>19. magnificent </a:t>
            </a:r>
            <a:r>
              <a:rPr lang="en-US" sz="2200" dirty="0" err="1" smtClean="0"/>
              <a:t>frigatebird</a:t>
            </a:r>
            <a:r>
              <a:rPr lang="en-US" sz="2200" dirty="0" smtClean="0"/>
              <a:t/>
            </a:r>
            <a:br>
              <a:rPr lang="en-US" sz="2200" dirty="0" smtClean="0"/>
            </a:br>
            <a:r>
              <a:rPr lang="en-US" sz="2200" dirty="0" smtClean="0"/>
              <a:t>20. black skimmer</a:t>
            </a:r>
            <a:br>
              <a:rPr lang="en-US" sz="2200" dirty="0" smtClean="0"/>
            </a:br>
            <a:endParaRPr lang="en-US" sz="2200" i="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fd-5ln8iZSJPe8OnTd8YrZyiIIuPDs_hzCtlO2SMIiH8fvfnU"/>
          <p:cNvPicPr>
            <a:picLocks noChangeAspect="1" noChangeArrowheads="1"/>
          </p:cNvPicPr>
          <p:nvPr/>
        </p:nvPicPr>
        <p:blipFill>
          <a:blip r:embed="rId2" cstate="print"/>
          <a:srcRect/>
          <a:stretch>
            <a:fillRect/>
          </a:stretch>
        </p:blipFill>
        <p:spPr bwMode="auto">
          <a:xfrm>
            <a:off x="0" y="0"/>
            <a:ext cx="4762500" cy="3600451"/>
          </a:xfrm>
          <a:prstGeom prst="rect">
            <a:avLst/>
          </a:prstGeom>
          <a:noFill/>
        </p:spPr>
      </p:pic>
      <p:sp>
        <p:nvSpPr>
          <p:cNvPr id="3" name="Explosion 2 2"/>
          <p:cNvSpPr/>
          <p:nvPr/>
        </p:nvSpPr>
        <p:spPr>
          <a:xfrm>
            <a:off x="2194561" y="0"/>
            <a:ext cx="9543010" cy="6858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rgbClr val="FF0000"/>
              </a:solidFill>
            </a:endParaRPr>
          </a:p>
          <a:p>
            <a:pPr algn="ctr"/>
            <a:r>
              <a:rPr lang="en-US" sz="3600" b="1" dirty="0" smtClean="0">
                <a:solidFill>
                  <a:srgbClr val="FF0000"/>
                </a:solidFill>
              </a:rPr>
              <a:t>HEY SEÑOR ROBLES,</a:t>
            </a:r>
          </a:p>
          <a:p>
            <a:pPr algn="ctr"/>
            <a:r>
              <a:rPr lang="en-US" sz="3600" b="1" dirty="0" smtClean="0">
                <a:solidFill>
                  <a:srgbClr val="FF0000"/>
                </a:solidFill>
              </a:rPr>
              <a:t>I EARNED 100% ON </a:t>
            </a:r>
            <a:r>
              <a:rPr lang="en-US" sz="3600" b="1" dirty="0" smtClean="0">
                <a:solidFill>
                  <a:srgbClr val="FF0000"/>
                </a:solidFill>
              </a:rPr>
              <a:t>THE </a:t>
            </a:r>
            <a:r>
              <a:rPr lang="en-US" sz="3600" b="1" dirty="0" smtClean="0">
                <a:solidFill>
                  <a:srgbClr val="FF0000"/>
                </a:solidFill>
              </a:rPr>
              <a:t>BIRD IDENTIFICATION QUIZ!!!</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92tpGQa6U6Z2-8NZb3AgvttxfosDTUseWsvvPRZYHMUrUQz8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166807" cy="5434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1.</a:t>
            </a:r>
            <a:endParaRPr lang="en-US" dirty="0">
              <a:solidFill>
                <a:schemeClr val="bg1"/>
              </a:solidFill>
            </a:endParaRPr>
          </a:p>
        </p:txBody>
      </p:sp>
      <p:pic>
        <p:nvPicPr>
          <p:cNvPr id="1028" name="Picture 4" descr="http://www.birdzilla.com/images/waterfowl/hooded-merganser/1.Hooded-Merganser-pair-bart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310" y="0"/>
            <a:ext cx="6781494"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73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pic>
        <p:nvPicPr>
          <p:cNvPr id="2050" name="Picture 2" descr="http://m0.i.pbase.com/o6/59/628959/1/72383020.0UytONDq.WesternGullXGlaucouswingedGull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6424"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43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pic>
        <p:nvPicPr>
          <p:cNvPr id="3074" name="Picture 2" descr="http://he.smalltownromanceblog.com/wp-content/uploads/2010/07/american_avocet_8877n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348" y="-5551"/>
            <a:ext cx="10295326" cy="686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22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chef.bbci.co.uk/images/ic/976x549_b/p025638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877" y="-103517"/>
            <a:ext cx="10919123" cy="61420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69343" y="365125"/>
            <a:ext cx="10784457" cy="1325563"/>
          </a:xfrm>
        </p:spPr>
        <p:txBody>
          <a:bodyPr/>
          <a:lstStyle/>
          <a:p>
            <a:r>
              <a:rPr lang="en-US" dirty="0" smtClean="0"/>
              <a:t>4.</a:t>
            </a:r>
            <a:endParaRPr lang="en-US" dirty="0"/>
          </a:p>
        </p:txBody>
      </p:sp>
      <p:pic>
        <p:nvPicPr>
          <p:cNvPr id="4098" name="Picture 2" descr="http://cdn1.arkive.org/media/2A/2A16A205-EAB7-46F3-AA9F-558A611BF5F7/Presentation.Large/Wrybill-caught-for-ring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90688"/>
            <a:ext cx="5175550" cy="415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94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pic>
        <p:nvPicPr>
          <p:cNvPr id="5122" name="Picture 2" descr="https://www.audubon.org/sites/default/files/Great_Blue_Heron_m17-57-218_l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7906" y="600619"/>
            <a:ext cx="7814094" cy="62573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ildbirdhaven.net/sites/wildbirdhaven.net/files/images/GB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17" y="1586870"/>
            <a:ext cx="4192827" cy="419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04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9.i.pbase.com/v3/58/287858/1/48913099.050827WilsonsStormPetrel01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880843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6.</a:t>
            </a:r>
            <a:endParaRPr lang="en-US" dirty="0">
              <a:solidFill>
                <a:schemeClr val="bg1"/>
              </a:solidFill>
            </a:endParaRPr>
          </a:p>
        </p:txBody>
      </p:sp>
      <p:pic>
        <p:nvPicPr>
          <p:cNvPr id="6148" name="Picture 4" descr="https://upload.wikimedia.org/wikipedia/commons/thumb/3/3d/Ashystormpetrel.jpeg/220px-Ashystormpetrel.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257" y="84931"/>
            <a:ext cx="4531744" cy="407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6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endParaRPr lang="en-US" dirty="0"/>
          </a:p>
        </p:txBody>
      </p:sp>
      <p:pic>
        <p:nvPicPr>
          <p:cNvPr id="7170" name="Picture 2" descr="http://www.greenglobaltravel.com/wp-content/uploads/Blue-Footed-Booby-Mating-Dance-on-Galapagos-Is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858" y="0"/>
            <a:ext cx="103108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1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71</Words>
  <Application>Microsoft Office PowerPoint</Application>
  <PresentationFormat>Widescreen</PresentationFormat>
  <Paragraphs>28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Identifying your 20 Aquatic Birds   1. First, recruit a trusted parent to supervise. 1. Get a piece of paper and number 1-20 2. Go through the slides and write down your      educated guesses 3. Have mom or dad correct it </vt:lpstr>
      <vt:lpstr> 1. Take the quiz until you get 100% 2. Take a selfie of yourself and your trusted parent       in the same picture, both giving a thumbs up,           with the last slide in sight. 3. email me the picture</vt:lpstr>
      <vt:lpstr>1.</vt:lpstr>
      <vt:lpstr>2.</vt:lpstr>
      <vt:lpstr>3.</vt:lpstr>
      <vt:lpstr>4.</vt:lpstr>
      <vt:lpstr>5.</vt:lpstr>
      <vt:lpstr>6.</vt:lpstr>
      <vt:lpstr>7.</vt:lpstr>
      <vt:lpstr>8.</vt:lpstr>
      <vt:lpstr>9.</vt:lpstr>
      <vt:lpstr>10.</vt:lpstr>
      <vt:lpstr>11.</vt:lpstr>
      <vt:lpstr>12.</vt:lpstr>
      <vt:lpstr>13.</vt:lpstr>
      <vt:lpstr>14.</vt:lpstr>
      <vt:lpstr>15.</vt:lpstr>
      <vt:lpstr>16.</vt:lpstr>
      <vt:lpstr>17.</vt:lpstr>
      <vt:lpstr>18.</vt:lpstr>
      <vt:lpstr>19.</vt:lpstr>
      <vt:lpstr>20.</vt:lpstr>
      <vt:lpstr>Let’s see how you did… hand your paper over to a trusted adult so they can grade it. The next slide will show the answers.  If you missed any, take it again.</vt:lpstr>
      <vt:lpstr>Answers 1. hooded merganser 2. glaucous-winged gull 3. American avocet 4. wrybill 5. great blue heron 6. storm petrel 7. blue-footed booby 8. wandering albatross 9. roseate spoonbill 10. American dipper 11. dowitcher 12. western grebe 13. horned puffin 14. western sandpiper 15. Galápagos penguin 16. common loon (diver) 17. razorbill 18. pelagic cormorant 19. magnificent frigatebird 20. black skimmer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Identifying your 20 Aquatic Birds</dc:title>
  <dc:creator>Bryan Robles</dc:creator>
  <cp:lastModifiedBy>Robles, Bryan        IHS Staff</cp:lastModifiedBy>
  <cp:revision>17</cp:revision>
  <dcterms:created xsi:type="dcterms:W3CDTF">2016-02-27T16:16:00Z</dcterms:created>
  <dcterms:modified xsi:type="dcterms:W3CDTF">2020-05-25T00:05:58Z</dcterms:modified>
</cp:coreProperties>
</file>