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59" r:id="rId4"/>
    <p:sldId id="264" r:id="rId5"/>
    <p:sldId id="265" r:id="rId6"/>
    <p:sldId id="266"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90860-B009-43C7-9F55-2EED0BD74C9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105118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0860-B009-43C7-9F55-2EED0BD74C9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273202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0860-B009-43C7-9F55-2EED0BD74C9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132196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0860-B009-43C7-9F55-2EED0BD74C9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240597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90860-B009-43C7-9F55-2EED0BD74C9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41468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90860-B009-43C7-9F55-2EED0BD74C9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58674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90860-B009-43C7-9F55-2EED0BD74C95}"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218729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90860-B009-43C7-9F55-2EED0BD74C95}"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249465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90860-B009-43C7-9F55-2EED0BD74C95}"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312424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90860-B009-43C7-9F55-2EED0BD74C9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138227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90860-B009-43C7-9F55-2EED0BD74C9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BF55-CFA1-4D38-8907-27D9D76C7D63}" type="slidenum">
              <a:rPr lang="en-US" smtClean="0"/>
              <a:t>‹#›</a:t>
            </a:fld>
            <a:endParaRPr lang="en-US"/>
          </a:p>
        </p:txBody>
      </p:sp>
    </p:spTree>
    <p:extLst>
      <p:ext uri="{BB962C8B-B14F-4D97-AF65-F5344CB8AC3E}">
        <p14:creationId xmlns:p14="http://schemas.microsoft.com/office/powerpoint/2010/main" val="62346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90860-B009-43C7-9F55-2EED0BD74C95}" type="datetimeFigureOut">
              <a:rPr lang="en-US" smtClean="0"/>
              <a:t>5/7/2020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5BF55-CFA1-4D38-8907-27D9D76C7D63}" type="slidenum">
              <a:rPr lang="en-US" smtClean="0"/>
              <a:t>‹#›</a:t>
            </a:fld>
            <a:endParaRPr lang="en-US"/>
          </a:p>
        </p:txBody>
      </p:sp>
    </p:spTree>
    <p:extLst>
      <p:ext uri="{BB962C8B-B14F-4D97-AF65-F5344CB8AC3E}">
        <p14:creationId xmlns:p14="http://schemas.microsoft.com/office/powerpoint/2010/main" val="214011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012" y="190313"/>
            <a:ext cx="7128356" cy="1325563"/>
          </a:xfrm>
        </p:spPr>
        <p:txBody>
          <a:bodyPr>
            <a:normAutofit fontScale="90000"/>
          </a:bodyPr>
          <a:lstStyle/>
          <a:p>
            <a:r>
              <a:rPr lang="en-US" sz="4800" b="1" dirty="0" smtClean="0">
                <a:solidFill>
                  <a:schemeClr val="tx2"/>
                </a:solidFill>
              </a:rPr>
              <a:t>MARINE IGUANAS</a:t>
            </a:r>
            <a:br>
              <a:rPr lang="en-US" sz="4800" b="1" dirty="0" smtClean="0">
                <a:solidFill>
                  <a:schemeClr val="tx2"/>
                </a:solidFill>
              </a:rPr>
            </a:br>
            <a:r>
              <a:rPr lang="en-US" sz="4800" b="1" dirty="0">
                <a:solidFill>
                  <a:schemeClr val="tx2"/>
                </a:solidFill>
              </a:rPr>
              <a:t/>
            </a:r>
            <a:br>
              <a:rPr lang="en-US" sz="4800" b="1" dirty="0">
                <a:solidFill>
                  <a:schemeClr val="tx2"/>
                </a:solidFill>
              </a:rPr>
            </a:br>
            <a:r>
              <a:rPr lang="en-US" sz="4800" b="1" dirty="0" smtClean="0">
                <a:solidFill>
                  <a:schemeClr val="tx2"/>
                </a:solidFill>
              </a:rPr>
              <a:t>1. The world’s only marine lizard</a:t>
            </a:r>
            <a:endParaRPr lang="en-US" b="1" dirty="0">
              <a:solidFill>
                <a:schemeClr val="tx2"/>
              </a:solidFill>
            </a:endParaRPr>
          </a:p>
        </p:txBody>
      </p:sp>
      <p:pic>
        <p:nvPicPr>
          <p:cNvPr id="4" name="Picture 3"/>
          <p:cNvPicPr>
            <a:picLocks noChangeAspect="1"/>
          </p:cNvPicPr>
          <p:nvPr/>
        </p:nvPicPr>
        <p:blipFill>
          <a:blip r:embed="rId2"/>
          <a:stretch>
            <a:fillRect/>
          </a:stretch>
        </p:blipFill>
        <p:spPr>
          <a:xfrm>
            <a:off x="6863190" y="1764630"/>
            <a:ext cx="4668255" cy="3114999"/>
          </a:xfrm>
          <a:prstGeom prst="rect">
            <a:avLst/>
          </a:prstGeom>
        </p:spPr>
      </p:pic>
    </p:spTree>
    <p:extLst>
      <p:ext uri="{BB962C8B-B14F-4D97-AF65-F5344CB8AC3E}">
        <p14:creationId xmlns:p14="http://schemas.microsoft.com/office/powerpoint/2010/main" val="495960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32" y="1155031"/>
            <a:ext cx="10515600" cy="880969"/>
          </a:xfrm>
        </p:spPr>
        <p:txBody>
          <a:bodyPr>
            <a:noAutofit/>
          </a:bodyPr>
          <a:lstStyle/>
          <a:p>
            <a:r>
              <a:rPr lang="en-US" sz="2400" dirty="0" smtClean="0">
                <a:solidFill>
                  <a:schemeClr val="tx2"/>
                </a:solidFill>
              </a:rPr>
              <a:t>2.</a:t>
            </a:r>
            <a:br>
              <a:rPr lang="en-US" sz="2400" dirty="0" smtClean="0">
                <a:solidFill>
                  <a:schemeClr val="tx2"/>
                </a:solidFill>
              </a:rPr>
            </a:br>
            <a:r>
              <a:rPr lang="en-US" sz="2400" dirty="0" smtClean="0">
                <a:solidFill>
                  <a:schemeClr val="tx2"/>
                </a:solidFill>
              </a:rPr>
              <a:t>a. Lives in only one place: The Galapagos Islands.</a:t>
            </a:r>
            <a:br>
              <a:rPr lang="en-US" sz="2400" dirty="0" smtClean="0">
                <a:solidFill>
                  <a:schemeClr val="tx2"/>
                </a:solidFill>
              </a:rPr>
            </a:br>
            <a:r>
              <a:rPr lang="en-US" sz="2400" dirty="0">
                <a:solidFill>
                  <a:schemeClr val="tx2"/>
                </a:solidFill>
              </a:rPr>
              <a:t/>
            </a:r>
            <a:br>
              <a:rPr lang="en-US" sz="2400" dirty="0">
                <a:solidFill>
                  <a:schemeClr val="tx2"/>
                </a:solidFill>
              </a:rPr>
            </a:br>
            <a:r>
              <a:rPr lang="en-US" sz="2400" dirty="0" smtClean="0">
                <a:solidFill>
                  <a:schemeClr val="tx2"/>
                </a:solidFill>
              </a:rPr>
              <a:t>b. </a:t>
            </a:r>
            <a:br>
              <a:rPr lang="en-US" sz="2400" dirty="0" smtClean="0">
                <a:solidFill>
                  <a:schemeClr val="tx2"/>
                </a:solidFill>
              </a:rPr>
            </a:br>
            <a:r>
              <a:rPr lang="en-US" sz="2400" dirty="0" smtClean="0">
                <a:solidFill>
                  <a:schemeClr val="tx2"/>
                </a:solidFill>
              </a:rPr>
              <a:t>Not because these islands have special environmental features found nowhere else on Earth,</a:t>
            </a:r>
            <a:br>
              <a:rPr lang="en-US" sz="2400" dirty="0" smtClean="0">
                <a:solidFill>
                  <a:schemeClr val="tx2"/>
                </a:solidFill>
              </a:rPr>
            </a:br>
            <a:r>
              <a:rPr lang="en-US" sz="2400" dirty="0" smtClean="0">
                <a:solidFill>
                  <a:schemeClr val="tx2"/>
                </a:solidFill>
              </a:rPr>
              <a:t>but because their ancestors (tree iguanas) came from South America and evolved into their present form.</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2245895" y="3316823"/>
            <a:ext cx="5734816" cy="2867408"/>
          </a:xfrm>
          <a:prstGeom prst="rect">
            <a:avLst/>
          </a:prstGeom>
        </p:spPr>
      </p:pic>
    </p:spTree>
    <p:extLst>
      <p:ext uri="{BB962C8B-B14F-4D97-AF65-F5344CB8AC3E}">
        <p14:creationId xmlns:p14="http://schemas.microsoft.com/office/powerpoint/2010/main" val="53424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43104"/>
            <a:ext cx="6460958" cy="1325563"/>
          </a:xfrm>
        </p:spPr>
        <p:txBody>
          <a:bodyPr>
            <a:normAutofit fontScale="90000"/>
          </a:bodyPr>
          <a:lstStyle/>
          <a:p>
            <a:r>
              <a:rPr lang="en-US" sz="4000" dirty="0" smtClean="0">
                <a:solidFill>
                  <a:schemeClr val="tx2"/>
                </a:solidFill>
              </a:rPr>
              <a:t>3. All they eat is seaweed / algae (herbivorous)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3600" dirty="0" smtClean="0">
                <a:solidFill>
                  <a:schemeClr val="tx2"/>
                </a:solidFill>
              </a:rPr>
              <a:t>4. Being ectothermic (“cold blooded”) means they can only stay submerged in the cold water for a limited time</a:t>
            </a:r>
            <a:r>
              <a:rPr lang="en-US" sz="3600" dirty="0">
                <a:solidFill>
                  <a:schemeClr val="tx2"/>
                </a:solidFill>
              </a:rPr>
              <a:t>.</a:t>
            </a:r>
            <a:br>
              <a:rPr lang="en-US" sz="3600" dirty="0">
                <a:solidFill>
                  <a:schemeClr val="tx2"/>
                </a:solidFill>
              </a:rPr>
            </a:br>
            <a:r>
              <a:rPr lang="en-US" sz="3600" dirty="0">
                <a:solidFill>
                  <a:schemeClr val="tx2"/>
                </a:solidFill>
              </a:rPr>
              <a:t>5.</a:t>
            </a:r>
            <a:br>
              <a:rPr lang="en-US" sz="3600" dirty="0">
                <a:solidFill>
                  <a:schemeClr val="tx2"/>
                </a:solidFill>
              </a:rPr>
            </a:br>
            <a:r>
              <a:rPr lang="en-US" sz="3600" dirty="0">
                <a:solidFill>
                  <a:schemeClr val="tx2"/>
                </a:solidFill>
              </a:rPr>
              <a:t>Males larger and brighter colors, has a harem of females.</a:t>
            </a:r>
            <a:br>
              <a:rPr lang="en-US" sz="3600" dirty="0">
                <a:solidFill>
                  <a:schemeClr val="tx2"/>
                </a:solidFill>
              </a:rPr>
            </a:br>
            <a:endParaRPr lang="en-US" sz="3600" dirty="0">
              <a:solidFill>
                <a:schemeClr val="tx2"/>
              </a:solidFill>
            </a:endParaRPr>
          </a:p>
        </p:txBody>
      </p:sp>
      <p:pic>
        <p:nvPicPr>
          <p:cNvPr id="3" name="Picture 2"/>
          <p:cNvPicPr>
            <a:picLocks noChangeAspect="1"/>
          </p:cNvPicPr>
          <p:nvPr/>
        </p:nvPicPr>
        <p:blipFill>
          <a:blip r:embed="rId2"/>
          <a:stretch>
            <a:fillRect/>
          </a:stretch>
        </p:blipFill>
        <p:spPr>
          <a:xfrm>
            <a:off x="7819998" y="161632"/>
            <a:ext cx="4372002" cy="3282707"/>
          </a:xfrm>
          <a:prstGeom prst="rect">
            <a:avLst/>
          </a:prstGeom>
        </p:spPr>
      </p:pic>
      <p:pic>
        <p:nvPicPr>
          <p:cNvPr id="4" name="Picture 3"/>
          <p:cNvPicPr>
            <a:picLocks noChangeAspect="1"/>
          </p:cNvPicPr>
          <p:nvPr/>
        </p:nvPicPr>
        <p:blipFill rotWithShape="1">
          <a:blip r:embed="rId3"/>
          <a:srcRect b="10211"/>
          <a:stretch/>
        </p:blipFill>
        <p:spPr>
          <a:xfrm>
            <a:off x="7112071" y="3625030"/>
            <a:ext cx="4906554" cy="3232970"/>
          </a:xfrm>
          <a:prstGeom prst="rect">
            <a:avLst/>
          </a:prstGeom>
        </p:spPr>
      </p:pic>
    </p:spTree>
    <p:extLst>
      <p:ext uri="{BB962C8B-B14F-4D97-AF65-F5344CB8AC3E}">
        <p14:creationId xmlns:p14="http://schemas.microsoft.com/office/powerpoint/2010/main" val="390879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936625"/>
            <a:ext cx="10515600" cy="1325563"/>
          </a:xfrm>
        </p:spPr>
        <p:txBody>
          <a:bodyPr>
            <a:noAutofit/>
          </a:bodyPr>
          <a:lstStyle/>
          <a:p>
            <a:r>
              <a:rPr lang="en-US" sz="3600" dirty="0" smtClean="0">
                <a:solidFill>
                  <a:schemeClr val="tx2"/>
                </a:solidFill>
              </a:rPr>
              <a:t>8.</a:t>
            </a:r>
            <a:br>
              <a:rPr lang="en-US" sz="3600" dirty="0" smtClean="0">
                <a:solidFill>
                  <a:schemeClr val="tx2"/>
                </a:solidFill>
              </a:rPr>
            </a:br>
            <a:r>
              <a:rPr lang="en-US" sz="3600" dirty="0" smtClean="0">
                <a:solidFill>
                  <a:schemeClr val="tx2"/>
                </a:solidFill>
              </a:rPr>
              <a:t>a. Shorter snout to scrape algae off rocks</a:t>
            </a:r>
            <a:br>
              <a:rPr lang="en-US" sz="3600" dirty="0" smtClean="0">
                <a:solidFill>
                  <a:schemeClr val="tx2"/>
                </a:solidFill>
              </a:rPr>
            </a:br>
            <a:r>
              <a:rPr lang="en-US" sz="3600" dirty="0" smtClean="0">
                <a:solidFill>
                  <a:schemeClr val="tx2"/>
                </a:solidFill>
              </a:rPr>
              <a:t>b. Large strong claws to hold onto rocks in waves</a:t>
            </a:r>
            <a:br>
              <a:rPr lang="en-US" sz="3600" dirty="0" smtClean="0">
                <a:solidFill>
                  <a:schemeClr val="tx2"/>
                </a:solidFill>
              </a:rPr>
            </a:br>
            <a:r>
              <a:rPr lang="en-US" sz="3600" dirty="0" smtClean="0">
                <a:solidFill>
                  <a:schemeClr val="tx2"/>
                </a:solidFill>
              </a:rPr>
              <a:t>c. Black color to camouflage on lava rock</a:t>
            </a:r>
            <a:br>
              <a:rPr lang="en-US" sz="3600" dirty="0" smtClean="0">
                <a:solidFill>
                  <a:schemeClr val="tx2"/>
                </a:solidFill>
              </a:rPr>
            </a:br>
            <a:r>
              <a:rPr lang="en-US" sz="3600" dirty="0" smtClean="0">
                <a:solidFill>
                  <a:schemeClr val="tx2"/>
                </a:solidFill>
              </a:rPr>
              <a:t>d. Laterally flattened tail for more surface area</a:t>
            </a:r>
            <a:endParaRPr lang="en-US" sz="3600" dirty="0">
              <a:solidFill>
                <a:schemeClr val="tx2"/>
              </a:solidFill>
            </a:endParaRPr>
          </a:p>
        </p:txBody>
      </p:sp>
      <p:pic>
        <p:nvPicPr>
          <p:cNvPr id="5" name="Picture 4"/>
          <p:cNvPicPr>
            <a:picLocks noChangeAspect="1"/>
          </p:cNvPicPr>
          <p:nvPr/>
        </p:nvPicPr>
        <p:blipFill>
          <a:blip r:embed="rId2"/>
          <a:stretch>
            <a:fillRect/>
          </a:stretch>
        </p:blipFill>
        <p:spPr>
          <a:xfrm>
            <a:off x="5649687" y="3077336"/>
            <a:ext cx="5345944" cy="3011799"/>
          </a:xfrm>
          <a:prstGeom prst="rect">
            <a:avLst/>
          </a:prstGeom>
        </p:spPr>
      </p:pic>
    </p:spTree>
    <p:extLst>
      <p:ext uri="{BB962C8B-B14F-4D97-AF65-F5344CB8AC3E}">
        <p14:creationId xmlns:p14="http://schemas.microsoft.com/office/powerpoint/2010/main" val="61280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9. Sea lions are endothermic (“warm blooded”) so can stay in the cold water longer.</a:t>
            </a: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428267" y="1712805"/>
            <a:ext cx="4487174" cy="3365381"/>
          </a:xfrm>
          <a:prstGeom prst="rect">
            <a:avLst/>
          </a:prstGeom>
        </p:spPr>
      </p:pic>
    </p:spTree>
    <p:extLst>
      <p:ext uri="{BB962C8B-B14F-4D97-AF65-F5344CB8AC3E}">
        <p14:creationId xmlns:p14="http://schemas.microsoft.com/office/powerpoint/2010/main" val="1639449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solidFill>
              </a:rPr>
              <a:t>10. Note that the Humboldt Current brings cold water from the Antarctic region. This explains why there is such a thing as an equatorial penguin native to the Galapagos.</a:t>
            </a: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311496" y="1900919"/>
            <a:ext cx="4227847" cy="2835144"/>
          </a:xfrm>
          <a:prstGeom prst="rect">
            <a:avLst/>
          </a:prstGeom>
        </p:spPr>
      </p:pic>
      <p:pic>
        <p:nvPicPr>
          <p:cNvPr id="4" name="Picture 3"/>
          <p:cNvPicPr>
            <a:picLocks noChangeAspect="1"/>
          </p:cNvPicPr>
          <p:nvPr/>
        </p:nvPicPr>
        <p:blipFill>
          <a:blip r:embed="rId3"/>
          <a:stretch>
            <a:fillRect/>
          </a:stretch>
        </p:blipFill>
        <p:spPr>
          <a:xfrm>
            <a:off x="5497301" y="2171699"/>
            <a:ext cx="6352149" cy="3699711"/>
          </a:xfrm>
          <a:prstGeom prst="rect">
            <a:avLst/>
          </a:prstGeom>
        </p:spPr>
      </p:pic>
    </p:spTree>
    <p:extLst>
      <p:ext uri="{BB962C8B-B14F-4D97-AF65-F5344CB8AC3E}">
        <p14:creationId xmlns:p14="http://schemas.microsoft.com/office/powerpoint/2010/main" val="83662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3466723"/>
            <a:ext cx="10515600" cy="1325563"/>
          </a:xfrm>
        </p:spPr>
        <p:txBody>
          <a:bodyPr>
            <a:normAutofit fontScale="90000"/>
          </a:bodyPr>
          <a:lstStyle/>
          <a:p>
            <a:r>
              <a:rPr lang="en-US" sz="3600" dirty="0" smtClean="0">
                <a:solidFill>
                  <a:schemeClr val="tx2"/>
                </a:solidFill>
              </a:rPr>
              <a:t>12. You learned about this in the Salinity unit.</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a:solidFill>
                  <a:schemeClr val="tx2"/>
                </a:solidFill>
              </a:rPr>
              <a:t/>
            </a:r>
            <a:br>
              <a:rPr lang="en-US" sz="3600" dirty="0">
                <a:solidFill>
                  <a:schemeClr val="tx2"/>
                </a:solidFill>
              </a:rPr>
            </a:br>
            <a:r>
              <a:rPr lang="en-US" sz="3600" dirty="0" smtClean="0">
                <a:solidFill>
                  <a:schemeClr val="tx2"/>
                </a:solidFill>
              </a:rPr>
              <a:t/>
            </a:r>
            <a:br>
              <a:rPr lang="en-US" sz="3600" dirty="0" smtClean="0">
                <a:solidFill>
                  <a:schemeClr val="tx2"/>
                </a:solidFill>
              </a:rPr>
            </a:br>
            <a:r>
              <a:rPr lang="en-US" sz="3600" dirty="0">
                <a:solidFill>
                  <a:schemeClr val="tx2"/>
                </a:solidFill>
              </a:rPr>
              <a:t/>
            </a:r>
            <a:br>
              <a:rPr lang="en-US" sz="3600" dirty="0">
                <a:solidFill>
                  <a:schemeClr val="tx2"/>
                </a:solidFill>
              </a:rPr>
            </a:br>
            <a:r>
              <a:rPr lang="en-US" sz="3600" dirty="0" smtClean="0">
                <a:solidFill>
                  <a:schemeClr val="tx2"/>
                </a:solidFill>
              </a:rPr>
              <a:t>15. Head bobbing = non-verbal</a:t>
            </a:r>
            <a:br>
              <a:rPr lang="en-US" sz="3600" dirty="0" smtClean="0">
                <a:solidFill>
                  <a:schemeClr val="tx2"/>
                </a:solidFill>
              </a:rPr>
            </a:br>
            <a:r>
              <a:rPr lang="en-US" sz="3600" dirty="0" smtClean="0">
                <a:solidFill>
                  <a:schemeClr val="tx2"/>
                </a:solidFill>
              </a:rPr>
              <a:t>communication.</a:t>
            </a:r>
            <a:br>
              <a:rPr lang="en-US" sz="3600" dirty="0" smtClean="0">
                <a:solidFill>
                  <a:schemeClr val="tx2"/>
                </a:solidFill>
              </a:rPr>
            </a:br>
            <a:r>
              <a:rPr lang="en-US" sz="3600" dirty="0">
                <a:solidFill>
                  <a:schemeClr val="tx2"/>
                </a:solidFill>
              </a:rPr>
              <a:t/>
            </a:r>
            <a:br>
              <a:rPr lang="en-US" sz="3600" dirty="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endParaRPr lang="en-US" sz="3600" dirty="0">
              <a:solidFill>
                <a:schemeClr val="tx2"/>
              </a:solidFill>
            </a:endParaRPr>
          </a:p>
        </p:txBody>
      </p:sp>
      <p:pic>
        <p:nvPicPr>
          <p:cNvPr id="3" name="Picture 2"/>
          <p:cNvPicPr>
            <a:picLocks noChangeAspect="1"/>
          </p:cNvPicPr>
          <p:nvPr/>
        </p:nvPicPr>
        <p:blipFill>
          <a:blip r:embed="rId2"/>
          <a:stretch>
            <a:fillRect/>
          </a:stretch>
        </p:blipFill>
        <p:spPr>
          <a:xfrm>
            <a:off x="284513" y="1505025"/>
            <a:ext cx="3855321" cy="2168618"/>
          </a:xfrm>
          <a:prstGeom prst="rect">
            <a:avLst/>
          </a:prstGeom>
        </p:spPr>
      </p:pic>
      <p:grpSp>
        <p:nvGrpSpPr>
          <p:cNvPr id="4" name="Group 3"/>
          <p:cNvGrpSpPr/>
          <p:nvPr/>
        </p:nvGrpSpPr>
        <p:grpSpPr>
          <a:xfrm>
            <a:off x="6192253" y="2903621"/>
            <a:ext cx="5694202" cy="3112168"/>
            <a:chOff x="1840830" y="365125"/>
            <a:chExt cx="10045625" cy="5650664"/>
          </a:xfrm>
        </p:grpSpPr>
        <p:pic>
          <p:nvPicPr>
            <p:cNvPr id="5" name="Picture 4"/>
            <p:cNvPicPr>
              <a:picLocks noChangeAspect="1"/>
            </p:cNvPicPr>
            <p:nvPr/>
          </p:nvPicPr>
          <p:blipFill>
            <a:blip r:embed="rId3"/>
            <a:stretch>
              <a:fillRect/>
            </a:stretch>
          </p:blipFill>
          <p:spPr>
            <a:xfrm>
              <a:off x="1840830" y="365125"/>
              <a:ext cx="10045625" cy="5650664"/>
            </a:xfrm>
            <a:prstGeom prst="rect">
              <a:avLst/>
            </a:prstGeom>
          </p:spPr>
        </p:pic>
        <p:sp>
          <p:nvSpPr>
            <p:cNvPr id="6" name="Up-Down Arrow 5"/>
            <p:cNvSpPr/>
            <p:nvPr/>
          </p:nvSpPr>
          <p:spPr>
            <a:xfrm>
              <a:off x="3801979" y="1459831"/>
              <a:ext cx="1058779" cy="26469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23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80</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MARINE IGUANAS  1. The world’s only marine lizard</vt:lpstr>
      <vt:lpstr>2. a. Lives in only one place: The Galapagos Islands.  b.  Not because these islands have special environmental features found nowhere else on Earth, but because their ancestors (tree iguanas) came from South America and evolved into their present form.</vt:lpstr>
      <vt:lpstr>3. All they eat is seaweed / algae (herbivorous)   4. Being ectothermic (“cold blooded”) means they can only stay submerged in the cold water for a limited time. 5. Males larger and brighter colors, has a harem of females. </vt:lpstr>
      <vt:lpstr>8. a. Shorter snout to scrape algae off rocks b. Large strong claws to hold onto rocks in waves c. Black color to camouflage on lava rock d. Laterally flattened tail for more surface area</vt:lpstr>
      <vt:lpstr>9. Sea lions are endothermic (“warm blooded”) so can stay in the cold water longer.</vt:lpstr>
      <vt:lpstr>10. Note that the Humboldt Current brings cold water from the Antarctic region. This explains why there is such a thing as an equatorial penguin native to the Galapagos.</vt:lpstr>
      <vt:lpstr>12. You learned about this in the Salinity unit.       15. Head bobbing = non-verbal communication.      </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Robles, Bryan        IHS Staff</dc:creator>
  <cp:lastModifiedBy>Robles, Bryan        IHS Staff</cp:lastModifiedBy>
  <cp:revision>25</cp:revision>
  <dcterms:created xsi:type="dcterms:W3CDTF">2017-03-06T18:39:43Z</dcterms:created>
  <dcterms:modified xsi:type="dcterms:W3CDTF">2020-05-07T20:15:38Z</dcterms:modified>
</cp:coreProperties>
</file>