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73"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AE26F-164B-4E3F-A393-5005559C8F9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318626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AE26F-164B-4E3F-A393-5005559C8F9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92344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AE26F-164B-4E3F-A393-5005559C8F9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294723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AE26F-164B-4E3F-A393-5005559C8F9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115455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FAE26F-164B-4E3F-A393-5005559C8F9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410990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AE26F-164B-4E3F-A393-5005559C8F9D}"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160289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AE26F-164B-4E3F-A393-5005559C8F9D}"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340366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AE26F-164B-4E3F-A393-5005559C8F9D}"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409132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AE26F-164B-4E3F-A393-5005559C8F9D}"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280253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FAE26F-164B-4E3F-A393-5005559C8F9D}"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307973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FAE26F-164B-4E3F-A393-5005559C8F9D}"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587F4-DF64-4C80-A572-133E142713C8}" type="slidenum">
              <a:rPr lang="en-US" smtClean="0"/>
              <a:t>‹#›</a:t>
            </a:fld>
            <a:endParaRPr lang="en-US"/>
          </a:p>
        </p:txBody>
      </p:sp>
    </p:spTree>
    <p:extLst>
      <p:ext uri="{BB962C8B-B14F-4D97-AF65-F5344CB8AC3E}">
        <p14:creationId xmlns:p14="http://schemas.microsoft.com/office/powerpoint/2010/main" val="307230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7000">
              <a:schemeClr val="accent2"/>
            </a:gs>
            <a:gs pos="2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AE26F-164B-4E3F-A393-5005559C8F9D}" type="datetimeFigureOut">
              <a:rPr lang="en-US" smtClean="0"/>
              <a:t>4/22/2020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587F4-DF64-4C80-A572-133E142713C8}" type="slidenum">
              <a:rPr lang="en-US" smtClean="0"/>
              <a:t>‹#›</a:t>
            </a:fld>
            <a:endParaRPr lang="en-US"/>
          </a:p>
        </p:txBody>
      </p:sp>
    </p:spTree>
    <p:extLst>
      <p:ext uri="{BB962C8B-B14F-4D97-AF65-F5344CB8AC3E}">
        <p14:creationId xmlns:p14="http://schemas.microsoft.com/office/powerpoint/2010/main" val="2955413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Respiratory System</a:t>
            </a:r>
            <a:br>
              <a:rPr lang="en-US" dirty="0" smtClean="0"/>
            </a:br>
            <a:r>
              <a:rPr lang="en-US" dirty="0" smtClean="0"/>
              <a:t>Anatomy &amp; Physiology questions</a:t>
            </a:r>
            <a:endParaRPr lang="en-US" dirty="0"/>
          </a:p>
        </p:txBody>
      </p:sp>
      <p:pic>
        <p:nvPicPr>
          <p:cNvPr id="1026" name="Picture 2" descr="Drawing Lungs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3064" t="10560" r="8109" b="16243"/>
          <a:stretch/>
        </p:blipFill>
        <p:spPr bwMode="auto">
          <a:xfrm>
            <a:off x="4032740" y="1969477"/>
            <a:ext cx="4103077" cy="4103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67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498725"/>
            <a:ext cx="5344137" cy="1325563"/>
          </a:xfrm>
        </p:spPr>
        <p:txBody>
          <a:bodyPr>
            <a:normAutofit fontScale="90000"/>
          </a:bodyPr>
          <a:lstStyle/>
          <a:p>
            <a:r>
              <a:rPr lang="en-US" dirty="0" smtClean="0"/>
              <a:t>5. </a:t>
            </a:r>
            <a:br>
              <a:rPr lang="en-US" dirty="0" smtClean="0"/>
            </a:br>
            <a:r>
              <a:rPr lang="en-US" dirty="0" smtClean="0">
                <a:solidFill>
                  <a:srgbClr val="FF0000"/>
                </a:solidFill>
              </a:rPr>
              <a:t>The trachea is a flexible tube about 10-12 cm long </a:t>
            </a:r>
            <a:r>
              <a:rPr lang="en-US" sz="3100" dirty="0" smtClean="0">
                <a:solidFill>
                  <a:srgbClr val="FF0000"/>
                </a:solidFill>
              </a:rPr>
              <a:t>(four inches.) </a:t>
            </a:r>
            <a:br>
              <a:rPr lang="en-US" sz="3100"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It’s reinforced by rings of cartilage that prevent it from collapsing.</a:t>
            </a:r>
            <a:br>
              <a:rPr lang="en-US" dirty="0" smtClean="0">
                <a:solidFill>
                  <a:srgbClr val="FF0000"/>
                </a:solidFill>
              </a:rPr>
            </a:br>
            <a:r>
              <a:rPr lang="en-US" dirty="0"/>
              <a:t/>
            </a:r>
            <a:br>
              <a:rPr lang="en-US" dirty="0"/>
            </a:br>
            <a:r>
              <a:rPr lang="en-US" sz="3100" dirty="0" smtClean="0">
                <a:solidFill>
                  <a:srgbClr val="FF0000"/>
                </a:solidFill>
              </a:rPr>
              <a:t>Also, it’s located anterior to the esophagus.</a:t>
            </a:r>
            <a:endParaRPr lang="en-US" sz="3100" dirty="0">
              <a:solidFill>
                <a:srgbClr val="FF0000"/>
              </a:solidFill>
            </a:endParaRPr>
          </a:p>
        </p:txBody>
      </p:sp>
      <p:pic>
        <p:nvPicPr>
          <p:cNvPr id="10242" name="Picture 2" descr="The Trachea (Human Anatomy): Picture, Function, Conditions, and More"/>
          <p:cNvPicPr>
            <a:picLocks noChangeAspect="1" noChangeArrowheads="1"/>
          </p:cNvPicPr>
          <p:nvPr/>
        </p:nvPicPr>
        <p:blipFill rotWithShape="1">
          <a:blip r:embed="rId2">
            <a:extLst>
              <a:ext uri="{28A0092B-C50C-407E-A947-70E740481C1C}">
                <a14:useLocalDpi xmlns:a14="http://schemas.microsoft.com/office/drawing/2010/main" val="0"/>
              </a:ext>
            </a:extLst>
          </a:blip>
          <a:srcRect l="26574"/>
          <a:stretch/>
        </p:blipFill>
        <p:spPr bwMode="auto">
          <a:xfrm>
            <a:off x="5744187" y="351630"/>
            <a:ext cx="6447813" cy="595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64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27275"/>
            <a:ext cx="3295650" cy="1325563"/>
          </a:xfrm>
        </p:spPr>
        <p:txBody>
          <a:bodyPr>
            <a:noAutofit/>
          </a:bodyPr>
          <a:lstStyle/>
          <a:p>
            <a:r>
              <a:rPr lang="en-US" sz="3600" dirty="0" smtClean="0"/>
              <a:t>Fun fact #3:</a:t>
            </a:r>
            <a:br>
              <a:rPr lang="en-US" sz="3600" dirty="0" smtClean="0"/>
            </a:br>
            <a:r>
              <a:rPr lang="en-US" sz="3600" dirty="0" smtClean="0"/>
              <a:t>The term “trachea” means “rough”, and the windpipe got this name because early anatomists thought it was a rough-walled artery.</a:t>
            </a:r>
            <a:endParaRPr lang="en-US" sz="3600" dirty="0"/>
          </a:p>
        </p:txBody>
      </p:sp>
      <p:pic>
        <p:nvPicPr>
          <p:cNvPr id="11266" name="Picture 2" descr="The History of Anatomy - from the beginnings to the 20th century"/>
          <p:cNvPicPr>
            <a:picLocks noChangeAspect="1" noChangeArrowheads="1"/>
          </p:cNvPicPr>
          <p:nvPr/>
        </p:nvPicPr>
        <p:blipFill rotWithShape="1">
          <a:blip r:embed="rId2">
            <a:extLst>
              <a:ext uri="{28A0092B-C50C-407E-A947-70E740481C1C}">
                <a14:useLocalDpi xmlns:a14="http://schemas.microsoft.com/office/drawing/2010/main" val="0"/>
              </a:ext>
            </a:extLst>
          </a:blip>
          <a:srcRect b="40848"/>
          <a:stretch/>
        </p:blipFill>
        <p:spPr bwMode="auto">
          <a:xfrm>
            <a:off x="3810000" y="666750"/>
            <a:ext cx="4965432" cy="44957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l="26503" r="18853"/>
          <a:stretch/>
        </p:blipFill>
        <p:spPr>
          <a:xfrm>
            <a:off x="9535347" y="395287"/>
            <a:ext cx="1723203" cy="5281613"/>
          </a:xfrm>
          <a:prstGeom prst="rect">
            <a:avLst/>
          </a:prstGeom>
          <a:ln>
            <a:noFill/>
          </a:ln>
          <a:effectLst>
            <a:softEdge rad="112500"/>
          </a:effectLst>
        </p:spPr>
      </p:pic>
    </p:spTree>
    <p:extLst>
      <p:ext uri="{BB962C8B-B14F-4D97-AF65-F5344CB8AC3E}">
        <p14:creationId xmlns:p14="http://schemas.microsoft.com/office/powerpoint/2010/main" val="277213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What type of tissue coats the inner lining of </a:t>
            </a:r>
            <a:br>
              <a:rPr lang="en-US" dirty="0" smtClean="0"/>
            </a:br>
            <a:r>
              <a:rPr lang="en-US" dirty="0" smtClean="0"/>
              <a:t>    the trachea?</a:t>
            </a:r>
            <a:endParaRPr lang="en-US" dirty="0"/>
          </a:p>
        </p:txBody>
      </p:sp>
      <p:pic>
        <p:nvPicPr>
          <p:cNvPr id="12290" name="Picture 2" descr="Trachea, light micrograph - License, download or print for £39.0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828" y="1900238"/>
            <a:ext cx="6059372" cy="461486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476250" y="1752600"/>
            <a:ext cx="5351578" cy="285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CILIATED PSEUDOSTRATIFIED EPITHELIUM</a:t>
            </a:r>
          </a:p>
          <a:p>
            <a:pPr algn="ctr"/>
            <a:r>
              <a:rPr lang="en-US" sz="2000" dirty="0" smtClean="0">
                <a:solidFill>
                  <a:srgbClr val="FF0000"/>
                </a:solidFill>
              </a:rPr>
              <a:t>(with occasional Goblet Cells)</a:t>
            </a:r>
            <a:endParaRPr lang="en-US" sz="2000" dirty="0">
              <a:solidFill>
                <a:srgbClr val="FF0000"/>
              </a:solidFill>
            </a:endParaRPr>
          </a:p>
        </p:txBody>
      </p:sp>
    </p:spTree>
    <p:extLst>
      <p:ext uri="{BB962C8B-B14F-4D97-AF65-F5344CB8AC3E}">
        <p14:creationId xmlns:p14="http://schemas.microsoft.com/office/powerpoint/2010/main" val="4168083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9175"/>
            <a:ext cx="3200400" cy="1325563"/>
          </a:xfrm>
        </p:spPr>
        <p:txBody>
          <a:bodyPr>
            <a:normAutofit fontScale="90000"/>
          </a:bodyPr>
          <a:lstStyle/>
          <a:p>
            <a:r>
              <a:rPr lang="en-US" dirty="0" smtClean="0"/>
              <a:t>7.</a:t>
            </a:r>
            <a:br>
              <a:rPr lang="en-US" dirty="0" smtClean="0"/>
            </a:br>
            <a:r>
              <a:rPr lang="en-US" sz="3200" dirty="0" smtClean="0"/>
              <a:t>The primary bronchi branch into </a:t>
            </a:r>
            <a:br>
              <a:rPr lang="en-US" sz="3200" dirty="0" smtClean="0"/>
            </a:br>
            <a:r>
              <a:rPr lang="en-US" sz="3200" dirty="0" smtClean="0"/>
              <a:t/>
            </a:r>
            <a:br>
              <a:rPr lang="en-US" sz="3200" dirty="0" smtClean="0"/>
            </a:br>
            <a:r>
              <a:rPr lang="en-US" sz="3200" dirty="0" smtClean="0"/>
              <a:t>a. </a:t>
            </a:r>
            <a:br>
              <a:rPr lang="en-US" sz="3200" dirty="0" smtClean="0"/>
            </a:br>
            <a:r>
              <a:rPr lang="en-US" sz="3200" dirty="0" smtClean="0">
                <a:solidFill>
                  <a:srgbClr val="FF0000"/>
                </a:solidFill>
              </a:rPr>
              <a:t>The secondary bronchi, and then</a:t>
            </a:r>
            <a:br>
              <a:rPr lang="en-US" sz="3200" dirty="0" smtClean="0">
                <a:solidFill>
                  <a:srgbClr val="FF0000"/>
                </a:solidFill>
              </a:rPr>
            </a:br>
            <a:r>
              <a:rPr lang="en-US" sz="3200" dirty="0" smtClean="0">
                <a:solidFill>
                  <a:srgbClr val="FF0000"/>
                </a:solidFill>
              </a:rPr>
              <a:t>into…</a:t>
            </a:r>
            <a:br>
              <a:rPr lang="en-US" sz="3200" dirty="0" smtClean="0">
                <a:solidFill>
                  <a:srgbClr val="FF0000"/>
                </a:solidFill>
              </a:rPr>
            </a:br>
            <a:r>
              <a:rPr lang="en-US" sz="3200" dirty="0"/>
              <a:t/>
            </a:r>
            <a:br>
              <a:rPr lang="en-US" sz="3200" dirty="0"/>
            </a:br>
            <a:r>
              <a:rPr lang="en-US" sz="3200" dirty="0" smtClean="0"/>
              <a:t>b. </a:t>
            </a:r>
            <a:br>
              <a:rPr lang="en-US" sz="3200" dirty="0" smtClean="0"/>
            </a:br>
            <a:r>
              <a:rPr lang="en-US" sz="3200" dirty="0" smtClean="0">
                <a:solidFill>
                  <a:srgbClr val="FF0000"/>
                </a:solidFill>
              </a:rPr>
              <a:t>The tertiary bronchi</a:t>
            </a:r>
            <a:r>
              <a:rPr lang="en-US" sz="3200" dirty="0" smtClean="0"/>
              <a:t>.</a:t>
            </a:r>
            <a:endParaRPr lang="en-US" sz="3200" dirty="0"/>
          </a:p>
        </p:txBody>
      </p:sp>
      <p:pic>
        <p:nvPicPr>
          <p:cNvPr id="16386" name="Picture 2" descr="The bronchial tree. Note how each main bronchus enters a lung 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049" y="288731"/>
            <a:ext cx="7824786" cy="5800043"/>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480436">
            <a:off x="3714750" y="1276350"/>
            <a:ext cx="173355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95686">
            <a:off x="3706956" y="3446537"/>
            <a:ext cx="4199830" cy="24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1233218">
            <a:off x="5243742" y="3311707"/>
            <a:ext cx="2316689" cy="140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1250685">
            <a:off x="3450707" y="4673628"/>
            <a:ext cx="3924921" cy="161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697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651247"/>
            <a:ext cx="3515710" cy="1325563"/>
          </a:xfrm>
        </p:spPr>
        <p:txBody>
          <a:bodyPr>
            <a:normAutofit fontScale="90000"/>
          </a:bodyPr>
          <a:lstStyle/>
          <a:p>
            <a:r>
              <a:rPr lang="en-US" dirty="0" smtClean="0"/>
              <a:t>8</a:t>
            </a:r>
            <a:r>
              <a:rPr lang="en-US" dirty="0" smtClean="0"/>
              <a:t>.</a:t>
            </a:r>
            <a:br>
              <a:rPr lang="en-US" dirty="0" smtClean="0"/>
            </a:br>
            <a:r>
              <a:rPr lang="en-US" sz="3600" dirty="0" smtClean="0">
                <a:solidFill>
                  <a:srgbClr val="FF0000"/>
                </a:solidFill>
              </a:rPr>
              <a:t>The little bubbly-looking air sacs are called alveoli </a:t>
            </a:r>
            <a:r>
              <a:rPr lang="en-US" sz="2700" dirty="0" smtClean="0">
                <a:solidFill>
                  <a:srgbClr val="FF0000"/>
                </a:solidFill>
              </a:rPr>
              <a:t>(alveolus </a:t>
            </a:r>
            <a:r>
              <a:rPr lang="en-US" sz="2700" dirty="0" smtClean="0">
                <a:solidFill>
                  <a:srgbClr val="FF0000"/>
                </a:solidFill>
              </a:rPr>
              <a:t>singular.) </a:t>
            </a:r>
            <a:br>
              <a:rPr lang="en-US" sz="2700" dirty="0" smtClean="0">
                <a:solidFill>
                  <a:srgbClr val="FF0000"/>
                </a:solidFill>
              </a:rPr>
            </a:br>
            <a:r>
              <a:rPr lang="en-US" sz="2700" dirty="0">
                <a:solidFill>
                  <a:srgbClr val="FF0000"/>
                </a:solidFill>
              </a:rPr>
              <a:t/>
            </a:r>
            <a:br>
              <a:rPr lang="en-US" sz="2700" dirty="0">
                <a:solidFill>
                  <a:srgbClr val="FF0000"/>
                </a:solidFill>
              </a:rPr>
            </a:br>
            <a:r>
              <a:rPr lang="en-US" sz="3600" dirty="0" smtClean="0">
                <a:solidFill>
                  <a:srgbClr val="FF0000"/>
                </a:solidFill>
              </a:rPr>
              <a:t>This is where the actual gas exchange takes place </a:t>
            </a:r>
            <a:r>
              <a:rPr lang="en-US" sz="2700" dirty="0" smtClean="0">
                <a:solidFill>
                  <a:srgbClr val="FF0000"/>
                </a:solidFill>
              </a:rPr>
              <a:t>(note the blood vessels.)</a:t>
            </a:r>
            <a:endParaRPr lang="en-US" sz="2700" dirty="0">
              <a:solidFill>
                <a:srgbClr val="FF0000"/>
              </a:solidFill>
            </a:endParaRPr>
          </a:p>
        </p:txBody>
      </p:sp>
      <p:pic>
        <p:nvPicPr>
          <p:cNvPr id="14338" name="Picture 2" descr="Alveoli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44" y="357188"/>
            <a:ext cx="7356531" cy="528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986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1" y="2840834"/>
            <a:ext cx="5912068" cy="1325563"/>
          </a:xfrm>
        </p:spPr>
        <p:txBody>
          <a:bodyPr>
            <a:normAutofit fontScale="90000"/>
          </a:bodyPr>
          <a:lstStyle/>
          <a:p>
            <a:r>
              <a:rPr lang="en-US" dirty="0" smtClean="0"/>
              <a:t>Fun fact #4</a:t>
            </a:r>
            <a:br>
              <a:rPr lang="en-US" dirty="0" smtClean="0"/>
            </a:br>
            <a:r>
              <a:rPr lang="en-US" sz="2800" dirty="0" smtClean="0"/>
              <a:t>Each of our tiny alveoli is home to hundreds of macrophages ready to fight off infection. But they eventually die, and since the alveoli are like dead end streets, they have to be removed.</a:t>
            </a:r>
            <a:br>
              <a:rPr lang="en-US" sz="2800" dirty="0" smtClean="0"/>
            </a:br>
            <a:r>
              <a:rPr lang="en-US" sz="2800" dirty="0"/>
              <a:t/>
            </a:r>
            <a:br>
              <a:rPr lang="en-US" sz="2800" dirty="0"/>
            </a:br>
            <a:r>
              <a:rPr lang="en-US" sz="2800" dirty="0" smtClean="0"/>
              <a:t>Where do they go?</a:t>
            </a:r>
            <a:br>
              <a:rPr lang="en-US" sz="2800" dirty="0" smtClean="0"/>
            </a:br>
            <a:r>
              <a:rPr lang="en-US" sz="2800" dirty="0"/>
              <a:t/>
            </a:r>
            <a:br>
              <a:rPr lang="en-US" sz="2800" dirty="0"/>
            </a:br>
            <a:r>
              <a:rPr lang="en-US" sz="2800" dirty="0" smtClean="0"/>
              <a:t>Remember, your entire respiratory tract is lined with a film of mucus that moves upwards, being propelled by cilia. Once in the larynx, a collection of mucus causes you to clear your throat and then swallow.</a:t>
            </a:r>
            <a:br>
              <a:rPr lang="en-US" sz="2800" dirty="0" smtClean="0"/>
            </a:br>
            <a:r>
              <a:rPr lang="en-US" sz="2800" dirty="0"/>
              <a:t/>
            </a:r>
            <a:br>
              <a:rPr lang="en-US" sz="2800" dirty="0"/>
            </a:br>
            <a:r>
              <a:rPr lang="en-US" sz="2800" dirty="0" smtClean="0"/>
              <a:t>As a result, we each swallow about two million deceased macrophages per hour!</a:t>
            </a:r>
            <a:br>
              <a:rPr lang="en-US" sz="2800" dirty="0" smtClean="0"/>
            </a:br>
            <a:r>
              <a:rPr lang="en-US" sz="2800" dirty="0"/>
              <a:t/>
            </a:r>
            <a:br>
              <a:rPr lang="en-US" sz="2800" dirty="0"/>
            </a:br>
            <a:endParaRPr lang="en-US" sz="2800" dirty="0"/>
          </a:p>
        </p:txBody>
      </p:sp>
      <p:pic>
        <p:nvPicPr>
          <p:cNvPr id="1026" name="Picture 2" descr="Innate immune response in lung. Alveolar macrophages constitute the first line of phagocytic defence against respiratory pathogens such as Streptococcus pneumoniae. Alveolar macrophages play a prominent role in lung immunity by initiating inflammation through the production of chemokines and cytokines and the recruitment of neutrophils from the pulmonary vasculature into the alveolar space. Neutrophils provide auxiliary phagocytic capacities that play a critical role in host defence against S. pneumoniae. "/>
          <p:cNvPicPr>
            <a:picLocks noChangeAspect="1" noChangeArrowheads="1"/>
          </p:cNvPicPr>
          <p:nvPr/>
        </p:nvPicPr>
        <p:blipFill rotWithShape="1">
          <a:blip r:embed="rId2">
            <a:extLst>
              <a:ext uri="{28A0092B-C50C-407E-A947-70E740481C1C}">
                <a14:useLocalDpi xmlns:a14="http://schemas.microsoft.com/office/drawing/2010/main" val="0"/>
              </a:ext>
            </a:extLst>
          </a:blip>
          <a:srcRect r="27128"/>
          <a:stretch/>
        </p:blipFill>
        <p:spPr bwMode="auto">
          <a:xfrm>
            <a:off x="6651082" y="239001"/>
            <a:ext cx="5427936" cy="62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06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56" y="1925911"/>
            <a:ext cx="4553615" cy="1325563"/>
          </a:xfrm>
        </p:spPr>
        <p:txBody>
          <a:bodyPr>
            <a:normAutofit fontScale="90000"/>
          </a:bodyPr>
          <a:lstStyle/>
          <a:p>
            <a:r>
              <a:rPr lang="en-US" dirty="0" smtClean="0"/>
              <a:t>9</a:t>
            </a:r>
            <a:r>
              <a:rPr lang="en-US" dirty="0" smtClean="0"/>
              <a:t>.</a:t>
            </a:r>
            <a:br>
              <a:rPr lang="en-US" dirty="0" smtClean="0"/>
            </a:br>
            <a:r>
              <a:rPr lang="en-US" sz="3200" dirty="0" smtClean="0">
                <a:solidFill>
                  <a:srgbClr val="FF0000"/>
                </a:solidFill>
              </a:rPr>
              <a:t>When your diaphragm contracts, it moves inferiorly. This causes your ribcage to expand. This, in turn, causes your lungs to stretch. </a:t>
            </a:r>
            <a:br>
              <a:rPr lang="en-US" sz="3200" dirty="0" smtClean="0">
                <a:solidFill>
                  <a:srgbClr val="FF0000"/>
                </a:solidFill>
              </a:rPr>
            </a:br>
            <a:r>
              <a:rPr lang="en-US" sz="3200" dirty="0" smtClean="0">
                <a:solidFill>
                  <a:srgbClr val="FF0000"/>
                </a:solidFill>
              </a:rPr>
              <a:t>That causes the INTRAPULMONARY PRESSURE to drop (the creation of a vacuum) which causes inhalation.</a:t>
            </a:r>
            <a:endParaRPr lang="en-US" sz="3200" dirty="0">
              <a:solidFill>
                <a:srgbClr val="FF0000"/>
              </a:solidFill>
            </a:endParaRPr>
          </a:p>
        </p:txBody>
      </p:sp>
      <p:pic>
        <p:nvPicPr>
          <p:cNvPr id="13316" name="Picture 4" descr="Human respiratory system - The mechanics of breathing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209550"/>
            <a:ext cx="688467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56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97" y="1973208"/>
            <a:ext cx="4956942" cy="1325563"/>
          </a:xfrm>
        </p:spPr>
        <p:txBody>
          <a:bodyPr>
            <a:normAutofit fontScale="90000"/>
          </a:bodyPr>
          <a:lstStyle/>
          <a:p>
            <a:r>
              <a:rPr lang="en-US" dirty="0" smtClean="0"/>
              <a:t>10</a:t>
            </a:r>
            <a:r>
              <a:rPr lang="en-US" dirty="0" smtClean="0"/>
              <a:t>.</a:t>
            </a:r>
            <a:br>
              <a:rPr lang="en-US" dirty="0" smtClean="0"/>
            </a:br>
            <a:r>
              <a:rPr lang="en-US" sz="3600" dirty="0" smtClean="0">
                <a:solidFill>
                  <a:srgbClr val="FF0000"/>
                </a:solidFill>
              </a:rPr>
              <a:t>The whole point of breathing is GAS EXCHANGE. Our cells need oxygen to drive cellular respiration (which gives us energy), and to eliminate carbon dioxide (a waste product.)</a:t>
            </a:r>
            <a:endParaRPr lang="en-US" sz="3600" dirty="0">
              <a:solidFill>
                <a:srgbClr val="FF0000"/>
              </a:solidFill>
            </a:endParaRPr>
          </a:p>
        </p:txBody>
      </p:sp>
      <p:pic>
        <p:nvPicPr>
          <p:cNvPr id="3" name="Picture 2"/>
          <p:cNvPicPr>
            <a:picLocks noChangeAspect="1"/>
          </p:cNvPicPr>
          <p:nvPr/>
        </p:nvPicPr>
        <p:blipFill>
          <a:blip r:embed="rId2"/>
          <a:stretch>
            <a:fillRect/>
          </a:stretch>
        </p:blipFill>
        <p:spPr>
          <a:xfrm>
            <a:off x="5795142" y="178018"/>
            <a:ext cx="5912914" cy="4598933"/>
          </a:xfrm>
          <a:prstGeom prst="rect">
            <a:avLst/>
          </a:prstGeom>
        </p:spPr>
      </p:pic>
    </p:spTree>
    <p:extLst>
      <p:ext uri="{BB962C8B-B14F-4D97-AF65-F5344CB8AC3E}">
        <p14:creationId xmlns:p14="http://schemas.microsoft.com/office/powerpoint/2010/main" val="418626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23" y="0"/>
            <a:ext cx="10767646" cy="877521"/>
          </a:xfrm>
        </p:spPr>
        <p:txBody>
          <a:bodyPr>
            <a:normAutofit/>
          </a:bodyPr>
          <a:lstStyle/>
          <a:p>
            <a:r>
              <a:rPr lang="en-US" sz="3200" dirty="0" smtClean="0"/>
              <a:t>1. How is the right lung different from the left?</a:t>
            </a:r>
            <a:endParaRPr lang="en-US" sz="3200" dirty="0"/>
          </a:p>
        </p:txBody>
      </p:sp>
      <p:pic>
        <p:nvPicPr>
          <p:cNvPr id="2050" name="Picture 2" descr="Human lungs anatomy for asthma tuberculosis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9852"/>
          <a:stretch/>
        </p:blipFill>
        <p:spPr bwMode="auto">
          <a:xfrm>
            <a:off x="3470032" y="1069822"/>
            <a:ext cx="5243576" cy="5424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26414" y="373507"/>
            <a:ext cx="3065585" cy="646331"/>
          </a:xfrm>
          <a:prstGeom prst="rect">
            <a:avLst/>
          </a:prstGeom>
          <a:noFill/>
        </p:spPr>
        <p:txBody>
          <a:bodyPr wrap="square" rtlCol="0">
            <a:spAutoFit/>
          </a:bodyPr>
          <a:lstStyle/>
          <a:p>
            <a:r>
              <a:rPr lang="en-US" dirty="0" smtClean="0">
                <a:solidFill>
                  <a:srgbClr val="FF0000"/>
                </a:solidFill>
              </a:rPr>
              <a:t>The right lung has three lobes and the left lung has only two.</a:t>
            </a:r>
            <a:endParaRPr lang="en-US" dirty="0">
              <a:solidFill>
                <a:srgbClr val="FF0000"/>
              </a:solidFill>
            </a:endParaRPr>
          </a:p>
        </p:txBody>
      </p:sp>
      <p:sp>
        <p:nvSpPr>
          <p:cNvPr id="4" name="Right Arrow 3"/>
          <p:cNvSpPr/>
          <p:nvPr/>
        </p:nvSpPr>
        <p:spPr>
          <a:xfrm>
            <a:off x="914400" y="2039815"/>
            <a:ext cx="3376246"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Right Superior lobe</a:t>
            </a:r>
            <a:endParaRPr lang="en-US" dirty="0"/>
          </a:p>
        </p:txBody>
      </p:sp>
      <p:sp>
        <p:nvSpPr>
          <p:cNvPr id="6" name="Right Arrow 5"/>
          <p:cNvSpPr/>
          <p:nvPr/>
        </p:nvSpPr>
        <p:spPr>
          <a:xfrm>
            <a:off x="504093" y="3516922"/>
            <a:ext cx="3376246"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Right Middle lobe</a:t>
            </a:r>
            <a:endParaRPr lang="en-US" dirty="0"/>
          </a:p>
        </p:txBody>
      </p:sp>
      <p:sp>
        <p:nvSpPr>
          <p:cNvPr id="7" name="Right Arrow 6"/>
          <p:cNvSpPr/>
          <p:nvPr/>
        </p:nvSpPr>
        <p:spPr>
          <a:xfrm>
            <a:off x="164123" y="4994030"/>
            <a:ext cx="3376246"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Right Inferior lobe</a:t>
            </a:r>
            <a:endParaRPr lang="en-US" dirty="0"/>
          </a:p>
        </p:txBody>
      </p:sp>
      <p:sp>
        <p:nvSpPr>
          <p:cNvPr id="5" name="Left Arrow 4"/>
          <p:cNvSpPr/>
          <p:nvPr/>
        </p:nvSpPr>
        <p:spPr>
          <a:xfrm>
            <a:off x="8440615" y="2414954"/>
            <a:ext cx="3165231" cy="1367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Left Superior lobe</a:t>
            </a:r>
            <a:endParaRPr lang="en-US" dirty="0"/>
          </a:p>
        </p:txBody>
      </p:sp>
      <p:sp>
        <p:nvSpPr>
          <p:cNvPr id="9" name="Left Arrow 8"/>
          <p:cNvSpPr/>
          <p:nvPr/>
        </p:nvSpPr>
        <p:spPr>
          <a:xfrm>
            <a:off x="8440615" y="4636012"/>
            <a:ext cx="3165231" cy="1367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Left Inferior lobe</a:t>
            </a:r>
            <a:endParaRPr lang="en-US" dirty="0"/>
          </a:p>
        </p:txBody>
      </p:sp>
    </p:spTree>
    <p:extLst>
      <p:ext uri="{BB962C8B-B14F-4D97-AF65-F5344CB8AC3E}">
        <p14:creationId xmlns:p14="http://schemas.microsoft.com/office/powerpoint/2010/main" val="3411803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4876800" cy="2511425"/>
          </a:xfrm>
        </p:spPr>
        <p:txBody>
          <a:bodyPr>
            <a:normAutofit fontScale="90000"/>
          </a:bodyPr>
          <a:lstStyle/>
          <a:p>
            <a:r>
              <a:rPr lang="en-US" sz="2400" dirty="0" smtClean="0"/>
              <a:t>Fun Fact #1:</a:t>
            </a:r>
            <a:br>
              <a:rPr lang="en-US" sz="2400" dirty="0" smtClean="0"/>
            </a:br>
            <a:r>
              <a:rPr lang="en-US" sz="2400" dirty="0" smtClean="0"/>
              <a:t>Snakes have two lungs, but they are completely asymmetrical. As snakes evolved into their cylindrical shape (from lizard-like ancestors), the right lung elongated into the main respiratory organ while the left lung became almost vestigial.</a:t>
            </a:r>
            <a:endParaRPr lang="en-US" sz="2400" dirty="0"/>
          </a:p>
        </p:txBody>
      </p:sp>
      <p:pic>
        <p:nvPicPr>
          <p:cNvPr id="8194" name="Picture 2" descr="Morphology As members of the reptilian class, all snakes have scal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4312"/>
            <a:ext cx="5813425" cy="635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54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9262"/>
            <a:ext cx="2514600" cy="4535121"/>
          </a:xfrm>
        </p:spPr>
        <p:txBody>
          <a:bodyPr>
            <a:normAutofit/>
          </a:bodyPr>
          <a:lstStyle/>
          <a:p>
            <a:r>
              <a:rPr lang="en-US" dirty="0" smtClean="0"/>
              <a:t>2. What is the empty space in which the lungs rest?</a:t>
            </a:r>
            <a:endParaRPr lang="en-US" dirty="0"/>
          </a:p>
        </p:txBody>
      </p:sp>
      <p:pic>
        <p:nvPicPr>
          <p:cNvPr id="3074" name="Picture 2" descr="CH01 Body Cavity and Imaging Te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234461"/>
            <a:ext cx="7261743" cy="626012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916616" y="1852246"/>
            <a:ext cx="2368062" cy="133643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03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What thin membrane covers each lung?</a:t>
            </a:r>
            <a:endParaRPr lang="en-US" dirty="0"/>
          </a:p>
        </p:txBody>
      </p:sp>
      <p:pic>
        <p:nvPicPr>
          <p:cNvPr id="4098" name="Picture 2" descr="Pleural Effusion in Cats | VCA Animal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144" y="1450731"/>
            <a:ext cx="5715000" cy="4848225"/>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7394576" y="3118338"/>
            <a:ext cx="3015518" cy="11019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32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41985" cy="1325563"/>
          </a:xfrm>
        </p:spPr>
        <p:txBody>
          <a:bodyPr/>
          <a:lstStyle/>
          <a:p>
            <a:r>
              <a:rPr lang="en-US" dirty="0" smtClean="0"/>
              <a:t>4. What is this structure called?</a:t>
            </a:r>
            <a:endParaRPr lang="en-US" dirty="0"/>
          </a:p>
        </p:txBody>
      </p:sp>
      <p:pic>
        <p:nvPicPr>
          <p:cNvPr id="5122" name="Picture 2" descr="Larynx Part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849" y="0"/>
            <a:ext cx="5055951"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2391508"/>
            <a:ext cx="4741985" cy="2062103"/>
          </a:xfrm>
          <a:prstGeom prst="rect">
            <a:avLst/>
          </a:prstGeom>
          <a:noFill/>
        </p:spPr>
        <p:txBody>
          <a:bodyPr wrap="square" rtlCol="0">
            <a:spAutoFit/>
          </a:bodyPr>
          <a:lstStyle/>
          <a:p>
            <a:r>
              <a:rPr lang="en-US" sz="3200" dirty="0" smtClean="0">
                <a:solidFill>
                  <a:srgbClr val="FF0000"/>
                </a:solidFill>
              </a:rPr>
              <a:t>a. The LARYNX (best answer), but is also called the Voice Box, or even the “Adam’s apple.”</a:t>
            </a:r>
            <a:endParaRPr lang="en-US" sz="3200" dirty="0">
              <a:solidFill>
                <a:srgbClr val="FF0000"/>
              </a:solidFill>
            </a:endParaRPr>
          </a:p>
        </p:txBody>
      </p:sp>
    </p:spTree>
    <p:extLst>
      <p:ext uri="{BB962C8B-B14F-4D97-AF65-F5344CB8AC3E}">
        <p14:creationId xmlns:p14="http://schemas.microsoft.com/office/powerpoint/2010/main" val="2635080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LARYNX do? </a:t>
            </a:r>
            <a:r>
              <a:rPr lang="en-US" sz="3600" dirty="0" smtClean="0"/>
              <a:t>(actually two things)</a:t>
            </a:r>
            <a:endParaRPr lang="en-US" dirty="0"/>
          </a:p>
        </p:txBody>
      </p:sp>
      <p:sp>
        <p:nvSpPr>
          <p:cNvPr id="3" name="TextBox 2"/>
          <p:cNvSpPr txBox="1"/>
          <p:nvPr/>
        </p:nvSpPr>
        <p:spPr>
          <a:xfrm>
            <a:off x="562709" y="2063262"/>
            <a:ext cx="3165230" cy="2862322"/>
          </a:xfrm>
          <a:prstGeom prst="rect">
            <a:avLst/>
          </a:prstGeom>
          <a:noFill/>
        </p:spPr>
        <p:txBody>
          <a:bodyPr wrap="square" rtlCol="0">
            <a:spAutoFit/>
          </a:bodyPr>
          <a:lstStyle/>
          <a:p>
            <a:r>
              <a:rPr lang="en-US" sz="3600" dirty="0" smtClean="0">
                <a:solidFill>
                  <a:srgbClr val="FF0000"/>
                </a:solidFill>
              </a:rPr>
              <a:t>b. </a:t>
            </a:r>
          </a:p>
          <a:p>
            <a:pPr algn="ctr"/>
            <a:r>
              <a:rPr lang="en-US" sz="3600" dirty="0" smtClean="0">
                <a:solidFill>
                  <a:srgbClr val="FF0000"/>
                </a:solidFill>
              </a:rPr>
              <a:t>It houses the vocal cords,    </a:t>
            </a:r>
          </a:p>
          <a:p>
            <a:r>
              <a:rPr lang="en-US" sz="3600" dirty="0" smtClean="0">
                <a:solidFill>
                  <a:srgbClr val="FF0000"/>
                </a:solidFill>
              </a:rPr>
              <a:t>    so VOICE PRODUCTION. </a:t>
            </a:r>
            <a:endParaRPr lang="en-US" sz="3600" dirty="0">
              <a:solidFill>
                <a:srgbClr val="FF0000"/>
              </a:solidFill>
            </a:endParaRPr>
          </a:p>
        </p:txBody>
      </p:sp>
      <p:pic>
        <p:nvPicPr>
          <p:cNvPr id="6146" name="Picture 2" descr="Anatomy of the Larynx, illustration - Stock Image - C039/3487 ..."/>
          <p:cNvPicPr>
            <a:picLocks noChangeAspect="1" noChangeArrowheads="1"/>
          </p:cNvPicPr>
          <p:nvPr/>
        </p:nvPicPr>
        <p:blipFill rotWithShape="1">
          <a:blip r:embed="rId2">
            <a:extLst>
              <a:ext uri="{28A0092B-C50C-407E-A947-70E740481C1C}">
                <a14:useLocalDpi xmlns:a14="http://schemas.microsoft.com/office/drawing/2010/main" val="0"/>
              </a:ext>
            </a:extLst>
          </a:blip>
          <a:srcRect l="4846" t="14160" r="8077" b="9357"/>
          <a:stretch/>
        </p:blipFill>
        <p:spPr bwMode="auto">
          <a:xfrm>
            <a:off x="4187026" y="1500554"/>
            <a:ext cx="7817404" cy="4806461"/>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063261" y="4925584"/>
            <a:ext cx="2625969" cy="1545554"/>
          </a:xfrm>
          <a:prstGeom prst="wedgeEllipseCallout">
            <a:avLst>
              <a:gd name="adj1" fmla="val 85545"/>
              <a:gd name="adj2" fmla="val -106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Tra</a:t>
            </a:r>
            <a:r>
              <a:rPr lang="en-US" sz="3600" dirty="0" smtClean="0"/>
              <a:t> La </a:t>
            </a:r>
            <a:r>
              <a:rPr lang="en-US" sz="3600" dirty="0" err="1" smtClean="0"/>
              <a:t>La</a:t>
            </a:r>
            <a:endParaRPr lang="en-US" sz="3600" dirty="0"/>
          </a:p>
        </p:txBody>
      </p:sp>
    </p:spTree>
    <p:extLst>
      <p:ext uri="{BB962C8B-B14F-4D97-AF65-F5344CB8AC3E}">
        <p14:creationId xmlns:p14="http://schemas.microsoft.com/office/powerpoint/2010/main" val="3737359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54" y="562712"/>
            <a:ext cx="4470111" cy="2086706"/>
          </a:xfrm>
        </p:spPr>
        <p:txBody>
          <a:bodyPr>
            <a:noAutofit/>
          </a:bodyPr>
          <a:lstStyle/>
          <a:p>
            <a:r>
              <a:rPr lang="en-US" sz="3200" dirty="0" smtClean="0">
                <a:solidFill>
                  <a:srgbClr val="FF0000"/>
                </a:solidFill>
              </a:rPr>
              <a:t>The larynx also provides an open airway to the lungs, but can switch it off (remember the epiglottis) when swallowing. </a:t>
            </a:r>
            <a:endParaRPr lang="en-US" sz="3200" dirty="0">
              <a:solidFill>
                <a:srgbClr val="FF0000"/>
              </a:solidFill>
            </a:endParaRPr>
          </a:p>
        </p:txBody>
      </p:sp>
      <p:pic>
        <p:nvPicPr>
          <p:cNvPr id="7170" name="Picture 2" descr="Epiglottitis Guide: Causes, Symptoms and Treatment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604" y="541827"/>
            <a:ext cx="7446396" cy="5366604"/>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20710968">
            <a:off x="914398" y="4126524"/>
            <a:ext cx="3995327" cy="1078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epiglottis is part of the larynx.</a:t>
            </a:r>
            <a:endParaRPr lang="en-US" dirty="0"/>
          </a:p>
        </p:txBody>
      </p:sp>
    </p:spTree>
    <p:extLst>
      <p:ext uri="{BB962C8B-B14F-4D97-AF65-F5344CB8AC3E}">
        <p14:creationId xmlns:p14="http://schemas.microsoft.com/office/powerpoint/2010/main" val="201311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598043"/>
            <a:ext cx="6076950" cy="1325563"/>
          </a:xfrm>
        </p:spPr>
        <p:txBody>
          <a:bodyPr>
            <a:noAutofit/>
          </a:bodyPr>
          <a:lstStyle/>
          <a:p>
            <a:r>
              <a:rPr lang="en-US" sz="3200" dirty="0" smtClean="0"/>
              <a:t>Fun fact #2:</a:t>
            </a:r>
            <a:br>
              <a:rPr lang="en-US" sz="3200" dirty="0" smtClean="0"/>
            </a:br>
            <a:r>
              <a:rPr lang="en-US" sz="3200" dirty="0" smtClean="0"/>
              <a:t>The term “Adam’s apple” refers to the LARYNGEAL PROMINENCE. While going through puberty, male sex hormones stimulate the growth of this structure, so it’s very noticeable in some guys. </a:t>
            </a:r>
            <a:br>
              <a:rPr lang="en-US" sz="3200" dirty="0" smtClean="0"/>
            </a:br>
            <a:r>
              <a:rPr lang="en-US" sz="3200" dirty="0"/>
              <a:t/>
            </a:r>
            <a:br>
              <a:rPr lang="en-US" sz="3200" dirty="0"/>
            </a:br>
            <a:r>
              <a:rPr lang="en-US" sz="3200" dirty="0" smtClean="0"/>
              <a:t>But the term is misleading because </a:t>
            </a:r>
            <a:r>
              <a:rPr lang="en-US" sz="3200" b="1" dirty="0" smtClean="0"/>
              <a:t>everyone</a:t>
            </a:r>
            <a:r>
              <a:rPr lang="en-US" sz="3200" dirty="0" smtClean="0"/>
              <a:t> has one (it’s just less obvious in girls.)</a:t>
            </a:r>
            <a:endParaRPr lang="en-US" sz="3200" dirty="0"/>
          </a:p>
        </p:txBody>
      </p:sp>
      <p:pic>
        <p:nvPicPr>
          <p:cNvPr id="9220" name="Picture 4" descr="larynx voice box, hyoid bone, laryngeal prominence, adam's app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538" y="170756"/>
            <a:ext cx="5041462" cy="618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38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204</Words>
  <Application>Microsoft Office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Respiratory System Anatomy &amp; Physiology questions</vt:lpstr>
      <vt:lpstr>1. How is the right lung different from the left?</vt:lpstr>
      <vt:lpstr>Fun Fact #1: Snakes have two lungs, but they are completely asymmetrical. As snakes evolved into their cylindrical shape (from lizard-like ancestors), the right lung elongated into the main respiratory organ while the left lung became almost vestigial.</vt:lpstr>
      <vt:lpstr>2. What is the empty space in which the lungs rest?</vt:lpstr>
      <vt:lpstr>3. What thin membrane covers each lung?</vt:lpstr>
      <vt:lpstr>4. What is this structure called?</vt:lpstr>
      <vt:lpstr>What does the LARYNX do? (actually two things)</vt:lpstr>
      <vt:lpstr>The larynx also provides an open airway to the lungs, but can switch it off (remember the epiglottis) when swallowing. </vt:lpstr>
      <vt:lpstr>Fun fact #2: The term “Adam’s apple” refers to the LARYNGEAL PROMINENCE. While going through puberty, male sex hormones stimulate the growth of this structure, so it’s very noticeable in some guys.   But the term is misleading because everyone has one (it’s just less obvious in girls.)</vt:lpstr>
      <vt:lpstr>5.  The trachea is a flexible tube about 10-12 cm long (four inches.)   It’s reinforced by rings of cartilage that prevent it from collapsing.  Also, it’s located anterior to the esophagus.</vt:lpstr>
      <vt:lpstr>Fun fact #3: The term “trachea” means “rough”, and the windpipe got this name because early anatomists thought it was a rough-walled artery.</vt:lpstr>
      <vt:lpstr>6. What type of tissue coats the inner lining of      the trachea?</vt:lpstr>
      <vt:lpstr>7. The primary bronchi branch into   a.  The secondary bronchi, and then into…  b.  The tertiary bronchi.</vt:lpstr>
      <vt:lpstr>8. The little bubbly-looking air sacs are called alveoli (alveolus singular.)   This is where the actual gas exchange takes place (note the blood vessels.)</vt:lpstr>
      <vt:lpstr>Fun fact #4 Each of our tiny alveoli is home to hundreds of macrophages ready to fight off infection. But they eventually die, and since the alveoli are like dead end streets, they have to be removed.  Where do they go?  Remember, your entire respiratory tract is lined with a film of mucus that moves upwards, being propelled by cilia. Once in the larynx, a collection of mucus causes you to clear your throat and then swallow.  As a result, we each swallow about two million deceased macrophages per hour!  </vt:lpstr>
      <vt:lpstr>9. When your diaphragm contracts, it moves inferiorly. This causes your ribcage to expand. This, in turn, causes your lungs to stretch.  That causes the INTRAPULMONARY PRESSURE to drop (the creation of a vacuum) which causes inhalation.</vt:lpstr>
      <vt:lpstr>10. The whole point of breathing is GAS EXCHANGE. Our cells need oxygen to drive cellular respiration (which gives us energy), and to eliminate carbon dioxide (a waste product.)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 Anatomy &amp; Physiology questions</dc:title>
  <dc:creator>Robles, Bryan        IHS Staff</dc:creator>
  <cp:lastModifiedBy>Robles, Bryan        IHS Staff</cp:lastModifiedBy>
  <cp:revision>17</cp:revision>
  <dcterms:created xsi:type="dcterms:W3CDTF">2020-04-22T05:51:08Z</dcterms:created>
  <dcterms:modified xsi:type="dcterms:W3CDTF">2020-04-22T16:26:25Z</dcterms:modified>
</cp:coreProperties>
</file>